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88" r:id="rId3"/>
    <p:sldId id="267" r:id="rId4"/>
    <p:sldId id="276" r:id="rId5"/>
    <p:sldId id="277" r:id="rId6"/>
    <p:sldId id="278" r:id="rId7"/>
    <p:sldId id="279" r:id="rId8"/>
    <p:sldId id="268" r:id="rId9"/>
    <p:sldId id="269" r:id="rId10"/>
    <p:sldId id="270" r:id="rId11"/>
    <p:sldId id="271" r:id="rId12"/>
    <p:sldId id="272" r:id="rId13"/>
    <p:sldId id="273" r:id="rId14"/>
    <p:sldId id="274" r:id="rId15"/>
    <p:sldId id="275" r:id="rId16"/>
    <p:sldId id="280" r:id="rId17"/>
    <p:sldId id="281" r:id="rId18"/>
    <p:sldId id="282" r:id="rId19"/>
    <p:sldId id="283" r:id="rId20"/>
    <p:sldId id="284" r:id="rId21"/>
    <p:sldId id="285" r:id="rId22"/>
    <p:sldId id="286" r:id="rId23"/>
    <p:sldId id="287" r:id="rId24"/>
    <p:sldId id="266" r:id="rId25"/>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38" autoAdjust="0"/>
    <p:restoredTop sz="94660"/>
  </p:normalViewPr>
  <p:slideViewPr>
    <p:cSldViewPr snapToGrid="0">
      <p:cViewPr varScale="1">
        <p:scale>
          <a:sx n="69" d="100"/>
          <a:sy n="69" d="100"/>
        </p:scale>
        <p:origin x="-80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3E847157-44FE-4EB5-BAF3-8E36F5011DC4}"/>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 xmlns:a16="http://schemas.microsoft.com/office/drawing/2014/main" id="{298D4778-07C9-46A1-9A97-93646E1B76C8}"/>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endParaRPr lang="en-IN"/>
          </a:p>
        </p:txBody>
      </p:sp>
      <p:sp>
        <p:nvSpPr>
          <p:cNvPr id="4" name="Footer Placeholder 3">
            <a:extLst>
              <a:ext uri="{FF2B5EF4-FFF2-40B4-BE49-F238E27FC236}">
                <a16:creationId xmlns="" xmlns:a16="http://schemas.microsoft.com/office/drawing/2014/main" id="{2C68921E-43AD-4F45-99CC-C3025D32C633}"/>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 xmlns:a16="http://schemas.microsoft.com/office/drawing/2014/main" id="{4E67AE9C-E9D5-44D0-838E-1BB70249556A}"/>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BF39240D-4711-428D-82E8-7530CD4DF633}" type="slidenum">
              <a:rPr lang="en-IN" smtClean="0"/>
              <a:t>‹#›</a:t>
            </a:fld>
            <a:endParaRPr lang="en-IN"/>
          </a:p>
        </p:txBody>
      </p:sp>
    </p:spTree>
    <p:extLst>
      <p:ext uri="{BB962C8B-B14F-4D97-AF65-F5344CB8AC3E}">
        <p14:creationId xmlns:p14="http://schemas.microsoft.com/office/powerpoint/2010/main" val="417734767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endParaRPr lang="en-IN"/>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1F988CD1-5072-4C55-A534-9C8754CE52AB}" type="slidenum">
              <a:rPr lang="en-IN" smtClean="0"/>
              <a:t>‹#›</a:t>
            </a:fld>
            <a:endParaRPr lang="en-IN"/>
          </a:p>
        </p:txBody>
      </p:sp>
    </p:spTree>
    <p:extLst>
      <p:ext uri="{BB962C8B-B14F-4D97-AF65-F5344CB8AC3E}">
        <p14:creationId xmlns:p14="http://schemas.microsoft.com/office/powerpoint/2010/main" val="175124535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849137-04E9-6CB1-32B0-06EA54B7A8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8F13D2F5-C8C9-585E-0140-CEBC36BFE5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F6AB635-741A-ADD6-9C83-512CD4DCDCEC}"/>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 xmlns:a16="http://schemas.microsoft.com/office/drawing/2014/main" id="{B4E00E9E-2386-D33E-1AC0-324EBEDEB1C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55778174-F063-48C4-541B-55838EF86354}"/>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1604967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F68A54C-E0D5-70C2-9846-24A81E404914}"/>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AD85FBA6-6DAA-EEEF-6678-04D78E151D8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DD5E3A77-5936-6895-A749-371247A4265C}"/>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 xmlns:a16="http://schemas.microsoft.com/office/drawing/2014/main" id="{3ABB3406-40A3-A831-1F25-734E9E398D5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9DE6DB45-BDC7-8C23-CFC1-16FCAFA9DFFD}"/>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2023224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00E91D2C-3BBA-D10C-6423-F2FAA122BA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E0D2EF8-6870-23F9-EC47-D7B5D42EC2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8E9427E-10C5-0CDF-7602-F164B8320513}"/>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 xmlns:a16="http://schemas.microsoft.com/office/drawing/2014/main" id="{4ABE4B1D-D54B-798D-F010-F168851AFF7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E3EFE9AE-94C4-744F-353C-52EFE293E6D2}"/>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1093157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88B9C4-8C0F-65DC-A0E6-FF578FC215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935AD027-92BB-F17D-6663-20A986439B6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5D00FBE4-55BF-711F-CC3D-D8FC8A4B2948}"/>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 xmlns:a16="http://schemas.microsoft.com/office/drawing/2014/main" id="{CCAD336D-74F7-4E99-63DC-3F17BA374AD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C735A0A6-D236-B8EB-5786-7CF5F245AF11}"/>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465088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1FBB35-A2BE-22EF-0BD5-C3973FDF46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E3D0FD7C-0B52-A000-1DCD-86F35D4213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B0E751DE-F195-6BE0-7A34-10AE5EBF2E66}"/>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 xmlns:a16="http://schemas.microsoft.com/office/drawing/2014/main" id="{76B12F91-9B54-F90F-A38C-9B315B0F48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 xmlns:a16="http://schemas.microsoft.com/office/drawing/2014/main" id="{64889A0B-5E0A-9F0A-E9D9-8BC8C7C09B3F}"/>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2521553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8A0719-DCA6-C93A-6DA6-4777CB76B7D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51FB3202-E84C-00D2-C21F-C90CE5E97F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9DAE6341-BE08-B336-5EB8-146A1316FF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B77CBE94-84A3-FB98-56B7-817B7DBD0015}"/>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 xmlns:a16="http://schemas.microsoft.com/office/drawing/2014/main" id="{F1C5B15F-D1A7-DD51-12F2-727F57872CB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CDC2A620-C943-7EB1-7E7E-76E913230D61}"/>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159640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3C7E2F-2602-0CBC-520F-019D16137C7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85D612A-CAA7-0362-D3B1-7F91ADD4E8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813D8DE2-E428-D852-4C61-3C34397E8F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3F40206C-95BB-C704-EC79-05D31F8480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4B73F4F7-3BE9-0013-924C-682516D8D1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F2E72D08-8AB3-6383-C25D-74B3BCD7C40F}"/>
              </a:ext>
            </a:extLst>
          </p:cNvPr>
          <p:cNvSpPr>
            <a:spLocks noGrp="1"/>
          </p:cNvSpPr>
          <p:nvPr>
            <p:ph type="dt" sz="half" idx="10"/>
          </p:nvPr>
        </p:nvSpPr>
        <p:spPr/>
        <p:txBody>
          <a:bodyPr/>
          <a:lstStyle/>
          <a:p>
            <a:endParaRPr lang="en-IN"/>
          </a:p>
        </p:txBody>
      </p:sp>
      <p:sp>
        <p:nvSpPr>
          <p:cNvPr id="8" name="Footer Placeholder 7">
            <a:extLst>
              <a:ext uri="{FF2B5EF4-FFF2-40B4-BE49-F238E27FC236}">
                <a16:creationId xmlns="" xmlns:a16="http://schemas.microsoft.com/office/drawing/2014/main" id="{3F243F48-D765-C459-0E0D-BF1F705990C9}"/>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 xmlns:a16="http://schemas.microsoft.com/office/drawing/2014/main" id="{90AE5C3A-1E7A-934A-69BE-BE2F04CC2B1B}"/>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273854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E7F4DA-8C6B-B9DD-5D5A-0248BB0E717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48A1F8A6-76B7-E8C5-345E-18C4FB885286}"/>
              </a:ext>
            </a:extLst>
          </p:cNvPr>
          <p:cNvSpPr>
            <a:spLocks noGrp="1"/>
          </p:cNvSpPr>
          <p:nvPr>
            <p:ph type="dt" sz="half" idx="10"/>
          </p:nvPr>
        </p:nvSpPr>
        <p:spPr/>
        <p:txBody>
          <a:bodyPr/>
          <a:lstStyle/>
          <a:p>
            <a:endParaRPr lang="en-IN"/>
          </a:p>
        </p:txBody>
      </p:sp>
      <p:sp>
        <p:nvSpPr>
          <p:cNvPr id="4" name="Footer Placeholder 3">
            <a:extLst>
              <a:ext uri="{FF2B5EF4-FFF2-40B4-BE49-F238E27FC236}">
                <a16:creationId xmlns="" xmlns:a16="http://schemas.microsoft.com/office/drawing/2014/main" id="{B53A43FA-6466-0684-3D37-201DAABB9C1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 xmlns:a16="http://schemas.microsoft.com/office/drawing/2014/main" id="{BC7485FF-07AA-4F83-BCED-4C4F8610870D}"/>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989501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8BBC2FF-CD6D-E027-B52A-98B871479F07}"/>
              </a:ext>
            </a:extLst>
          </p:cNvPr>
          <p:cNvSpPr>
            <a:spLocks noGrp="1"/>
          </p:cNvSpPr>
          <p:nvPr>
            <p:ph type="dt" sz="half" idx="10"/>
          </p:nvPr>
        </p:nvSpPr>
        <p:spPr/>
        <p:txBody>
          <a:bodyPr/>
          <a:lstStyle/>
          <a:p>
            <a:endParaRPr lang="en-IN"/>
          </a:p>
        </p:txBody>
      </p:sp>
      <p:sp>
        <p:nvSpPr>
          <p:cNvPr id="3" name="Footer Placeholder 2">
            <a:extLst>
              <a:ext uri="{FF2B5EF4-FFF2-40B4-BE49-F238E27FC236}">
                <a16:creationId xmlns="" xmlns:a16="http://schemas.microsoft.com/office/drawing/2014/main" id="{81860DE7-752F-FA81-B197-0AE92C3784D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 xmlns:a16="http://schemas.microsoft.com/office/drawing/2014/main" id="{7680E256-20D0-B781-E9D2-16070664B6B1}"/>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96936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37D3D6-D713-3935-7679-263656B3A1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26674828-CF30-F664-CAEC-464ABC81C2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F1D48E5B-9ED6-E8D6-0F97-A0FE9C0C34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6F5A7DF-0F74-9BC5-1387-2195C3743F79}"/>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 xmlns:a16="http://schemas.microsoft.com/office/drawing/2014/main" id="{FB54F162-AFDC-40C8-35DA-CF88D2591C1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F3F7DB8A-D7CF-3E53-D4B6-4FC8B6D96AE4}"/>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392854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DC723B4-8313-F8A3-67AE-8979E14E5D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4C9CB00A-62A5-F539-9D05-537B653E89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D07A1921-C811-3EAE-0DF7-A5D64DD04A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391EFBA-7EE2-2084-172D-1AA94B0DD6DA}"/>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 xmlns:a16="http://schemas.microsoft.com/office/drawing/2014/main" id="{8DB01669-9A24-51C0-B1A3-2FA9D5861EF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 xmlns:a16="http://schemas.microsoft.com/office/drawing/2014/main" id="{CC9699AE-A286-25B5-6940-94C48B4DA889}"/>
              </a:ext>
            </a:extLst>
          </p:cNvPr>
          <p:cNvSpPr>
            <a:spLocks noGrp="1"/>
          </p:cNvSpPr>
          <p:nvPr>
            <p:ph type="sldNum" sz="quarter" idx="12"/>
          </p:nvPr>
        </p:nvSpPr>
        <p:spPr/>
        <p:txBody>
          <a:bodyPr/>
          <a:lstStyle/>
          <a:p>
            <a:fld id="{88C909EF-151F-4BFD-B2E8-3CA63EA71F11}" type="slidenum">
              <a:rPr lang="en-IN" smtClean="0"/>
              <a:t>‹#›</a:t>
            </a:fld>
            <a:endParaRPr lang="en-IN"/>
          </a:p>
        </p:txBody>
      </p:sp>
    </p:spTree>
    <p:extLst>
      <p:ext uri="{BB962C8B-B14F-4D97-AF65-F5344CB8AC3E}">
        <p14:creationId xmlns:p14="http://schemas.microsoft.com/office/powerpoint/2010/main" val="117121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5DBA780-3E50-1E0F-1CF7-6AC07C2BE17A}"/>
              </a:ext>
            </a:extLst>
          </p:cNvPr>
          <p:cNvSpPr>
            <a:spLocks noGrp="1"/>
          </p:cNvSpPr>
          <p:nvPr>
            <p:ph type="title"/>
          </p:nvPr>
        </p:nvSpPr>
        <p:spPr>
          <a:xfrm>
            <a:off x="2631988" y="1544595"/>
            <a:ext cx="8721811" cy="146093"/>
          </a:xfrm>
          <a:prstGeom prst="rect">
            <a:avLst/>
          </a:prstGeom>
        </p:spPr>
        <p:txBody>
          <a:bodyPr vert="horz" lIns="91440" tIns="45720" rIns="91440" bIns="45720" rtlCol="0" anchor="ctr">
            <a:normAutofit/>
          </a:bodyPr>
          <a:lstStyle/>
          <a:p>
            <a:r>
              <a:rPr lang="en-US" dirty="0"/>
              <a:t>Click to edit Master title style</a:t>
            </a:r>
            <a:endParaRPr lang="en-IN" dirty="0"/>
          </a:p>
        </p:txBody>
      </p:sp>
      <p:sp>
        <p:nvSpPr>
          <p:cNvPr id="3" name="Text Placeholder 2">
            <a:extLst>
              <a:ext uri="{FF2B5EF4-FFF2-40B4-BE49-F238E27FC236}">
                <a16:creationId xmlns="" xmlns:a16="http://schemas.microsoft.com/office/drawing/2014/main" id="{73FD75A1-90BF-BC13-5756-79E21A1AE2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27B6B896-80F9-C18F-BC55-34E7F87529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IN"/>
          </a:p>
        </p:txBody>
      </p:sp>
      <p:sp>
        <p:nvSpPr>
          <p:cNvPr id="5" name="Footer Placeholder 4">
            <a:extLst>
              <a:ext uri="{FF2B5EF4-FFF2-40B4-BE49-F238E27FC236}">
                <a16:creationId xmlns="" xmlns:a16="http://schemas.microsoft.com/office/drawing/2014/main" id="{F2B0AAFE-379C-DF5F-EEE4-1E4E4A9F8C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 xmlns:a16="http://schemas.microsoft.com/office/drawing/2014/main" id="{41C58090-1E21-98A0-E250-95BA54AB85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C909EF-151F-4BFD-B2E8-3CA63EA71F11}" type="slidenum">
              <a:rPr lang="en-IN" smtClean="0"/>
              <a:t>‹#›</a:t>
            </a:fld>
            <a:endParaRPr lang="en-IN"/>
          </a:p>
        </p:txBody>
      </p:sp>
      <p:pic>
        <p:nvPicPr>
          <p:cNvPr id="7" name="Picture 2" descr="RNB Global University - Home | Facebook">
            <a:extLst>
              <a:ext uri="{FF2B5EF4-FFF2-40B4-BE49-F238E27FC236}">
                <a16:creationId xmlns="" xmlns:a16="http://schemas.microsoft.com/office/drawing/2014/main" id="{A3214A48-90A6-419D-A022-6FDF9DBE55C3}"/>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919346" y="136525"/>
            <a:ext cx="1115104" cy="111510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C90F337F-D896-4C1F-64C9-D70F25B9E013}"/>
              </a:ext>
            </a:extLst>
          </p:cNvPr>
          <p:cNvSpPr/>
          <p:nvPr userDrawn="1"/>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13020657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40C6D89B-493B-DE64-37FB-586147175221}"/>
              </a:ext>
            </a:extLst>
          </p:cNvPr>
          <p:cNvSpPr>
            <a:spLocks noGrp="1"/>
          </p:cNvSpPr>
          <p:nvPr>
            <p:ph type="subTitle" idx="1"/>
          </p:nvPr>
        </p:nvSpPr>
        <p:spPr>
          <a:xfrm>
            <a:off x="8191500" y="4965700"/>
            <a:ext cx="2476499" cy="1562100"/>
          </a:xfrm>
        </p:spPr>
        <p:txBody>
          <a:bodyPr>
            <a:normAutofit fontScale="92500" lnSpcReduction="10000"/>
          </a:bodyPr>
          <a:lstStyle/>
          <a:p>
            <a:endParaRPr lang="en-US" dirty="0"/>
          </a:p>
          <a:p>
            <a:r>
              <a:rPr lang="en-US" dirty="0">
                <a:solidFill>
                  <a:srgbClr val="FF0000"/>
                </a:solidFill>
              </a:rPr>
              <a:t>Delivered by </a:t>
            </a:r>
          </a:p>
          <a:p>
            <a:r>
              <a:rPr lang="en-US" b="1" dirty="0" smtClean="0">
                <a:solidFill>
                  <a:srgbClr val="FF0000"/>
                </a:solidFill>
              </a:rPr>
              <a:t>Mr. Anil Swami</a:t>
            </a:r>
            <a:endParaRPr lang="en-US" b="1" dirty="0">
              <a:solidFill>
                <a:srgbClr val="FF0000"/>
              </a:solidFill>
            </a:endParaRPr>
          </a:p>
          <a:p>
            <a:r>
              <a:rPr lang="en-US" sz="2200" b="1" dirty="0">
                <a:solidFill>
                  <a:srgbClr val="FF0000"/>
                </a:solidFill>
              </a:rPr>
              <a:t>Asst. Professor</a:t>
            </a:r>
            <a:endParaRPr lang="en-IN" sz="2200" b="1" dirty="0">
              <a:solidFill>
                <a:srgbClr val="FF0000"/>
              </a:solidFill>
            </a:endParaRPr>
          </a:p>
        </p:txBody>
      </p:sp>
      <p:pic>
        <p:nvPicPr>
          <p:cNvPr id="2050" name="Picture 2" descr="RNB Global University - Home | Facebook">
            <a:extLst>
              <a:ext uri="{FF2B5EF4-FFF2-40B4-BE49-F238E27FC236}">
                <a16:creationId xmlns="" xmlns:a16="http://schemas.microsoft.com/office/drawing/2014/main" id="{F5EDFB42-32F6-193C-CE3A-1CD4E2FAB7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4437" y="170585"/>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 xmlns:a16="http://schemas.microsoft.com/office/drawing/2014/main" id="{B1298E87-BB37-416D-A444-4FAA07018B97}"/>
              </a:ext>
            </a:extLst>
          </p:cNvPr>
          <p:cNvSpPr>
            <a:spLocks noGrp="1"/>
          </p:cNvSpPr>
          <p:nvPr>
            <p:ph type="sldNum" sz="quarter" idx="12"/>
          </p:nvPr>
        </p:nvSpPr>
        <p:spPr/>
        <p:txBody>
          <a:bodyPr/>
          <a:lstStyle/>
          <a:p>
            <a:fld id="{88C909EF-151F-4BFD-B2E8-3CA63EA71F11}" type="slidenum">
              <a:rPr lang="en-IN" smtClean="0"/>
              <a:t>1</a:t>
            </a:fld>
            <a:endParaRPr lang="en-IN"/>
          </a:p>
        </p:txBody>
      </p:sp>
      <p:sp>
        <p:nvSpPr>
          <p:cNvPr id="6" name="Rectangle 5">
            <a:extLst>
              <a:ext uri="{FF2B5EF4-FFF2-40B4-BE49-F238E27FC236}">
                <a16:creationId xmlns="" xmlns:a16="http://schemas.microsoft.com/office/drawing/2014/main" id="{0571B0A5-634A-3F5C-27D9-7327226D764E}"/>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
        <p:nvSpPr>
          <p:cNvPr id="4" name="TextBox 3">
            <a:extLst>
              <a:ext uri="{FF2B5EF4-FFF2-40B4-BE49-F238E27FC236}">
                <a16:creationId xmlns="" xmlns:a16="http://schemas.microsoft.com/office/drawing/2014/main" id="{6DFFF660-3527-DE49-24EE-E8A4F60237F7}"/>
              </a:ext>
            </a:extLst>
          </p:cNvPr>
          <p:cNvSpPr txBox="1"/>
          <p:nvPr/>
        </p:nvSpPr>
        <p:spPr>
          <a:xfrm>
            <a:off x="272955" y="2627114"/>
            <a:ext cx="11080845" cy="752065"/>
          </a:xfrm>
          <a:prstGeom prst="rect">
            <a:avLst/>
          </a:prstGeom>
          <a:noFill/>
        </p:spPr>
        <p:txBody>
          <a:bodyPr wrap="square">
            <a:spAutoFit/>
          </a:bodyPr>
          <a:lstStyle/>
          <a:p>
            <a:pPr marL="457200" algn="ctr">
              <a:lnSpc>
                <a:spcPct val="150000"/>
              </a:lnSpc>
              <a:spcAft>
                <a:spcPts val="800"/>
              </a:spcAft>
            </a:pPr>
            <a:r>
              <a:rPr lang="en-IN" sz="3200" b="1" kern="100" dirty="0">
                <a:solidFill>
                  <a:srgbClr val="FF0000"/>
                </a:solidFill>
                <a:effectLst/>
                <a:latin typeface="Times New Roman" panose="02020603050405020304" pitchFamily="18" charset="0"/>
                <a:ea typeface="Calibri" panose="020F0502020204030204" pitchFamily="34" charset="0"/>
                <a:cs typeface="Mangal" panose="02040503050203030202" pitchFamily="18" charset="0"/>
              </a:rPr>
              <a:t>Contingent crop planning for aberrant weather conditions</a:t>
            </a:r>
            <a:endParaRPr lang="en-IN" sz="3200" kern="100" dirty="0">
              <a:solidFill>
                <a:srgbClr val="FF0000"/>
              </a:solidFill>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113152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92B7800B-D671-E85F-2BAF-26D43AE409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2387" y="200039"/>
            <a:ext cx="9846915" cy="5873215"/>
          </a:xfrm>
          <a:prstGeom prst="rect">
            <a:avLst/>
          </a:prstGeom>
          <a:noFill/>
          <a:ln>
            <a:noFill/>
          </a:ln>
        </p:spPr>
      </p:pic>
    </p:spTree>
    <p:extLst>
      <p:ext uri="{BB962C8B-B14F-4D97-AF65-F5344CB8AC3E}">
        <p14:creationId xmlns:p14="http://schemas.microsoft.com/office/powerpoint/2010/main" val="3459143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709EBF31-22DD-4360-5C73-58F0B78361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0780" y="1719618"/>
            <a:ext cx="11430440" cy="4148920"/>
          </a:xfrm>
          <a:prstGeom prst="rect">
            <a:avLst/>
          </a:prstGeom>
          <a:noFill/>
          <a:ln>
            <a:noFill/>
          </a:ln>
        </p:spPr>
      </p:pic>
    </p:spTree>
    <p:extLst>
      <p:ext uri="{BB962C8B-B14F-4D97-AF65-F5344CB8AC3E}">
        <p14:creationId xmlns:p14="http://schemas.microsoft.com/office/powerpoint/2010/main" val="3862682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1358CB53-8511-FF20-5603-AE001D325BFD}"/>
              </a:ext>
            </a:extLst>
          </p:cNvPr>
          <p:cNvSpPr txBox="1"/>
          <p:nvPr/>
        </p:nvSpPr>
        <p:spPr>
          <a:xfrm>
            <a:off x="163773" y="641445"/>
            <a:ext cx="10577015" cy="3357458"/>
          </a:xfrm>
          <a:prstGeom prst="rect">
            <a:avLst/>
          </a:prstGeom>
          <a:noFill/>
        </p:spPr>
        <p:txBody>
          <a:bodyPr wrap="square">
            <a:spAutoFit/>
          </a:bodyPr>
          <a:lstStyle/>
          <a:p>
            <a:pPr marL="914400" indent="-457200" algn="just">
              <a:lnSpc>
                <a:spcPct val="150000"/>
              </a:lnSpc>
              <a:spcAft>
                <a:spcPts val="800"/>
              </a:spcAft>
              <a:buFont typeface="Arial" panose="020B0604020202020204" pitchFamily="34" charset="0"/>
              <a:buChar char="•"/>
            </a:pPr>
            <a:r>
              <a:rPr lang="en-IN" sz="2800" b="1" kern="100" dirty="0">
                <a:effectLst/>
                <a:latin typeface="Times New Roman" panose="02020603050405020304" pitchFamily="18" charset="0"/>
                <a:ea typeface="Calibri" panose="020F0502020204030204" pitchFamily="34" charset="0"/>
                <a:cs typeface="Mangal" panose="02040503050203030202" pitchFamily="18" charset="0"/>
              </a:rPr>
              <a:t>Crop planning for successful crop production under water scarcity and dry farming condition:</a:t>
            </a:r>
          </a:p>
          <a:p>
            <a:pPr marL="914400" indent="-4572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In low rainfall and water scarcity situations during kharif, the crops like Bajra, Castor and legumes crop like Tur, Moong, Black gram, Kidney bean, Guar and Cowpea.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492098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266E498-26B3-1A3A-67EE-3475614AA5EF}"/>
              </a:ext>
            </a:extLst>
          </p:cNvPr>
          <p:cNvSpPr txBox="1"/>
          <p:nvPr/>
        </p:nvSpPr>
        <p:spPr>
          <a:xfrm>
            <a:off x="204716" y="1155236"/>
            <a:ext cx="11313994" cy="4547527"/>
          </a:xfrm>
          <a:prstGeom prst="rect">
            <a:avLst/>
          </a:prstGeom>
          <a:noFill/>
        </p:spPr>
        <p:txBody>
          <a:bodyPr wrap="square">
            <a:spAutoFit/>
          </a:bodyPr>
          <a:lstStyle/>
          <a:p>
            <a:pPr marL="457200" algn="just">
              <a:lnSpc>
                <a:spcPct val="150000"/>
              </a:lnSpc>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Crop planning for successful crop production under water scarcity and dry farming condition should be as under: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1. Bunding and </a:t>
            </a:r>
            <a:r>
              <a:rPr lang="en-IN" sz="2800" kern="100" dirty="0" err="1">
                <a:effectLst/>
                <a:latin typeface="Times New Roman" panose="02020603050405020304" pitchFamily="18" charset="0"/>
                <a:ea typeface="Calibri" panose="020F0502020204030204" pitchFamily="34" charset="0"/>
                <a:cs typeface="Mangal" panose="02040503050203030202" pitchFamily="18" charset="0"/>
              </a:rPr>
              <a:t>leveling</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should be done to conserve the rain water in situ.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2. Sowing the crop at optimum time.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3. Tillage and sowing of the crop across the slope.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4. Use higher amount of organic manures like FYM, compost, vermicompost and cake.</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764654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2F2A6789-35B6-ABCB-B0B4-3B86B0A74DE7}"/>
              </a:ext>
            </a:extLst>
          </p:cNvPr>
          <p:cNvSpPr txBox="1"/>
          <p:nvPr/>
        </p:nvSpPr>
        <p:spPr>
          <a:xfrm>
            <a:off x="313898" y="764276"/>
            <a:ext cx="10413241" cy="5193858"/>
          </a:xfrm>
          <a:prstGeom prst="rect">
            <a:avLst/>
          </a:prstGeom>
          <a:noFill/>
        </p:spPr>
        <p:txBody>
          <a:bodyPr wrap="square">
            <a:spAutoFit/>
          </a:bodyPr>
          <a:lstStyle/>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5. Apply fertilizers at sowing under adequate soil moisture or as top dressing after irrigation. </a:t>
            </a:r>
          </a:p>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6. Use drip irrigation in wide spaced crops and sprinkler irrigation in narrow spaced crops, if possible.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7. Inter culturing, weeding and crop protection measures should be done as and when required.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8. Adopt mixed and inter cropping systems.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9. Raise crop in strip cropping.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spcAft>
                <a:spcPts val="800"/>
              </a:spcAft>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10. Create farm pond for life saving irrigation.</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3773716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5AC89C6F-369F-8413-A388-39927504AE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92072" y="853090"/>
            <a:ext cx="9703558" cy="5151819"/>
          </a:xfrm>
          <a:prstGeom prst="rect">
            <a:avLst/>
          </a:prstGeom>
          <a:noFill/>
          <a:ln>
            <a:noFill/>
          </a:ln>
        </p:spPr>
      </p:pic>
    </p:spTree>
    <p:extLst>
      <p:ext uri="{BB962C8B-B14F-4D97-AF65-F5344CB8AC3E}">
        <p14:creationId xmlns:p14="http://schemas.microsoft.com/office/powerpoint/2010/main" val="225544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317D646B-0943-507E-1866-6D744553BD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5534" y="1460310"/>
            <a:ext cx="10000932" cy="3600114"/>
          </a:xfrm>
          <a:prstGeom prst="rect">
            <a:avLst/>
          </a:prstGeom>
          <a:noFill/>
          <a:ln>
            <a:noFill/>
          </a:ln>
        </p:spPr>
      </p:pic>
    </p:spTree>
    <p:extLst>
      <p:ext uri="{BB962C8B-B14F-4D97-AF65-F5344CB8AC3E}">
        <p14:creationId xmlns:p14="http://schemas.microsoft.com/office/powerpoint/2010/main" val="16165190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81174628-E4C0-F015-CB82-47B95DB4368F}"/>
              </a:ext>
            </a:extLst>
          </p:cNvPr>
          <p:cNvSpPr txBox="1"/>
          <p:nvPr/>
        </p:nvSpPr>
        <p:spPr>
          <a:xfrm>
            <a:off x="777922" y="368489"/>
            <a:ext cx="9894627" cy="4752711"/>
          </a:xfrm>
          <a:prstGeom prst="rect">
            <a:avLst/>
          </a:prstGeom>
          <a:noFill/>
        </p:spPr>
        <p:txBody>
          <a:bodyPr wrap="square">
            <a:spAutoFit/>
          </a:bodyPr>
          <a:lstStyle/>
          <a:p>
            <a:pPr marL="457200" algn="just">
              <a:lnSpc>
                <a:spcPct val="150000"/>
              </a:lnSpc>
            </a:pPr>
            <a:r>
              <a:rPr lang="en-IN" sz="2800" b="1" kern="100" dirty="0">
                <a:effectLst/>
                <a:latin typeface="Times New Roman" panose="02020603050405020304" pitchFamily="18" charset="0"/>
                <a:ea typeface="Calibri" panose="020F0502020204030204" pitchFamily="34" charset="0"/>
                <a:cs typeface="Mangal" panose="02040503050203030202" pitchFamily="18" charset="0"/>
              </a:rPr>
              <a:t>3. Recommendation for late onset of monsoon</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a:p>
            <a:pPr marL="914400" indent="-4572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Generally, the period between 15</a:t>
            </a:r>
            <a:r>
              <a:rPr lang="en-IN" sz="2800" kern="100" baseline="30000" dirty="0">
                <a:effectLst/>
                <a:latin typeface="Times New Roman" panose="02020603050405020304" pitchFamily="18" charset="0"/>
                <a:ea typeface="Calibri" panose="020F0502020204030204" pitchFamily="34" charset="0"/>
                <a:cs typeface="Mangal" panose="02040503050203030202" pitchFamily="18" charset="0"/>
              </a:rPr>
              <a:t>th</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June to 15</a:t>
            </a:r>
            <a:r>
              <a:rPr lang="en-IN" sz="2800" kern="100" baseline="30000" dirty="0">
                <a:effectLst/>
                <a:latin typeface="Times New Roman" panose="02020603050405020304" pitchFamily="18" charset="0"/>
                <a:ea typeface="Calibri" panose="020F0502020204030204" pitchFamily="34" charset="0"/>
                <a:cs typeface="Mangal" panose="02040503050203030202" pitchFamily="18" charset="0"/>
              </a:rPr>
              <a:t>th</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September is considered as kharif season. </a:t>
            </a:r>
          </a:p>
          <a:p>
            <a:pPr marL="914400" indent="-4572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However, it is required to change the crop planning in kharif season, if the rainfall pattern is found uneven. </a:t>
            </a:r>
          </a:p>
          <a:p>
            <a:pPr marL="914400" indent="-4572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If there is a late onset of monsoon, then select the crops and their verities as under: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912321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337C9959-D01A-6095-A13B-49754A09A413}"/>
              </a:ext>
            </a:extLst>
          </p:cNvPr>
          <p:cNvSpPr txBox="1"/>
          <p:nvPr/>
        </p:nvSpPr>
        <p:spPr>
          <a:xfrm>
            <a:off x="232012" y="259308"/>
            <a:ext cx="10822674" cy="3808863"/>
          </a:xfrm>
          <a:prstGeom prst="rect">
            <a:avLst/>
          </a:prstGeom>
          <a:noFill/>
        </p:spPr>
        <p:txBody>
          <a:bodyPr wrap="square">
            <a:spAutoFit/>
          </a:bodyPr>
          <a:lstStyle/>
          <a:p>
            <a:pPr marL="971550" indent="-514350" algn="just">
              <a:lnSpc>
                <a:spcPct val="150000"/>
              </a:lnSpc>
              <a:buAutoNum type="arabicPeriod"/>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Onset of monsoon in the first week of July- Groundnut varieties Gujarat Groundnut 2, Gujarat Groundnut 5 and Gujarat Groundnut 7 as well as cowpea variety Gujarat 1should be grown. </a:t>
            </a:r>
          </a:p>
          <a:p>
            <a:pPr marL="914400" indent="-457200" algn="just">
              <a:lnSpc>
                <a:spcPct val="150000"/>
              </a:lnSpc>
              <a:buAutoNum type="arabicPeriod"/>
            </a:pP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spcAft>
                <a:spcPts val="800"/>
              </a:spcAft>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2. If sufficient rainfall occurs during first fortnight of July - Crops like bajra, moong, black gram, sesame, castor and tur should be grown.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5" name="TextBox 4">
            <a:extLst>
              <a:ext uri="{FF2B5EF4-FFF2-40B4-BE49-F238E27FC236}">
                <a16:creationId xmlns="" xmlns:a16="http://schemas.microsoft.com/office/drawing/2014/main" id="{D6C41BC7-DCEC-E1FD-9D96-38C911F340A3}"/>
              </a:ext>
            </a:extLst>
          </p:cNvPr>
          <p:cNvSpPr txBox="1"/>
          <p:nvPr/>
        </p:nvSpPr>
        <p:spPr>
          <a:xfrm>
            <a:off x="232012" y="4421875"/>
            <a:ext cx="10508776" cy="1315873"/>
          </a:xfrm>
          <a:prstGeom prst="rect">
            <a:avLst/>
          </a:prstGeom>
          <a:noFill/>
        </p:spPr>
        <p:txBody>
          <a:bodyPr wrap="square">
            <a:spAutoFit/>
          </a:bodyPr>
          <a:lstStyle/>
          <a:p>
            <a:pPr marL="457200" algn="just">
              <a:lnSpc>
                <a:spcPct val="150000"/>
              </a:lnSpc>
              <a:spcAft>
                <a:spcPts val="800"/>
              </a:spcAft>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3. If sufficient rainfall occurs at the end of July – Sesame (Purva 1) and forage sorghum variety </a:t>
            </a:r>
            <a:r>
              <a:rPr lang="en-IN" sz="2800" kern="100" dirty="0" err="1">
                <a:effectLst/>
                <a:latin typeface="Times New Roman" panose="02020603050405020304" pitchFamily="18" charset="0"/>
                <a:ea typeface="Calibri" panose="020F0502020204030204" pitchFamily="34" charset="0"/>
                <a:cs typeface="Mangal" panose="02040503050203030202" pitchFamily="18" charset="0"/>
              </a:rPr>
              <a:t>Gundari</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should be grown.</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760861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828161EC-AA37-A1B0-5B37-308184F9AC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7103" y="228012"/>
            <a:ext cx="9667291" cy="5940775"/>
          </a:xfrm>
          <a:prstGeom prst="rect">
            <a:avLst/>
          </a:prstGeom>
          <a:noFill/>
          <a:ln>
            <a:noFill/>
          </a:ln>
        </p:spPr>
      </p:pic>
    </p:spTree>
    <p:extLst>
      <p:ext uri="{BB962C8B-B14F-4D97-AF65-F5344CB8AC3E}">
        <p14:creationId xmlns:p14="http://schemas.microsoft.com/office/powerpoint/2010/main" val="4069583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893" y="889348"/>
            <a:ext cx="10515600" cy="5362771"/>
          </a:xfrm>
        </p:spPr>
        <p:txBody>
          <a:bodyPr>
            <a:normAutofit/>
          </a:bodyPr>
          <a:lstStyle/>
          <a:p>
            <a:pPr marL="0" indent="0">
              <a:buNone/>
            </a:pPr>
            <a:r>
              <a:rPr lang="en-US" sz="4800" b="1" dirty="0" smtClean="0"/>
              <a:t>Objective:-</a:t>
            </a:r>
            <a:endParaRPr lang="en-IN" dirty="0"/>
          </a:p>
          <a:p>
            <a:r>
              <a:rPr lang="en-US" dirty="0" smtClean="0"/>
              <a:t>Tell </a:t>
            </a:r>
            <a:r>
              <a:rPr lang="en-US" dirty="0"/>
              <a:t>the soil and climatic conditions prevalent in </a:t>
            </a:r>
            <a:r>
              <a:rPr lang="en-US" dirty="0" err="1"/>
              <a:t>rainfed</a:t>
            </a:r>
            <a:r>
              <a:rPr lang="en-US" dirty="0"/>
              <a:t> areas. </a:t>
            </a:r>
          </a:p>
          <a:p>
            <a:r>
              <a:rPr lang="en-US" dirty="0" smtClean="0"/>
              <a:t>Interpret </a:t>
            </a:r>
            <a:r>
              <a:rPr lang="en-US" dirty="0"/>
              <a:t>various water harvesting techniques and their efficient utilization. </a:t>
            </a:r>
          </a:p>
          <a:p>
            <a:r>
              <a:rPr lang="en-US" dirty="0" smtClean="0"/>
              <a:t>Apply </a:t>
            </a:r>
            <a:r>
              <a:rPr lang="en-US" dirty="0"/>
              <a:t>contingent crop planning for aberrant weather conditions. </a:t>
            </a:r>
          </a:p>
          <a:p>
            <a:r>
              <a:rPr lang="en-US" dirty="0" smtClean="0"/>
              <a:t>Examine </a:t>
            </a:r>
            <a:r>
              <a:rPr lang="en-US" dirty="0"/>
              <a:t>the seasonal rainfall and different types of watershed and its components. </a:t>
            </a:r>
          </a:p>
          <a:p>
            <a:r>
              <a:rPr lang="en-US" dirty="0" smtClean="0"/>
              <a:t>Select </a:t>
            </a:r>
            <a:r>
              <a:rPr lang="en-US" dirty="0"/>
              <a:t>soil and water conservation techniques to avoid their losses. </a:t>
            </a:r>
            <a:r>
              <a:rPr lang="en-IN" dirty="0"/>
              <a:t>	</a:t>
            </a:r>
          </a:p>
          <a:p>
            <a:endParaRPr lang="en-IN" dirty="0"/>
          </a:p>
        </p:txBody>
      </p:sp>
      <p:sp>
        <p:nvSpPr>
          <p:cNvPr id="5" name="Slide Number Placeholder 4"/>
          <p:cNvSpPr>
            <a:spLocks noGrp="1"/>
          </p:cNvSpPr>
          <p:nvPr>
            <p:ph type="sldNum" sz="quarter" idx="12"/>
          </p:nvPr>
        </p:nvSpPr>
        <p:spPr/>
        <p:txBody>
          <a:bodyPr/>
          <a:lstStyle/>
          <a:p>
            <a:fld id="{88C909EF-151F-4BFD-B2E8-3CA63EA71F11}" type="slidenum">
              <a:rPr lang="en-IN" smtClean="0"/>
              <a:t>2</a:t>
            </a:fld>
            <a:endParaRPr lang="en-IN"/>
          </a:p>
        </p:txBody>
      </p:sp>
    </p:spTree>
    <p:extLst>
      <p:ext uri="{BB962C8B-B14F-4D97-AF65-F5344CB8AC3E}">
        <p14:creationId xmlns:p14="http://schemas.microsoft.com/office/powerpoint/2010/main" val="37783684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87A080CD-E9CA-B629-A4C5-2C877557D036}"/>
              </a:ext>
            </a:extLst>
          </p:cNvPr>
          <p:cNvSpPr txBox="1"/>
          <p:nvPr/>
        </p:nvSpPr>
        <p:spPr>
          <a:xfrm>
            <a:off x="750626" y="545909"/>
            <a:ext cx="9853683" cy="5306709"/>
          </a:xfrm>
          <a:prstGeom prst="rect">
            <a:avLst/>
          </a:prstGeom>
          <a:noFill/>
        </p:spPr>
        <p:txBody>
          <a:bodyPr wrap="square">
            <a:spAutoFit/>
          </a:bodyPr>
          <a:lstStyle/>
          <a:p>
            <a:pPr marL="457200" algn="just">
              <a:lnSpc>
                <a:spcPct val="150000"/>
              </a:lnSpc>
            </a:pPr>
            <a:r>
              <a:rPr lang="en-IN" sz="2800" b="1" kern="100" dirty="0">
                <a:effectLst/>
                <a:latin typeface="Times New Roman" panose="02020603050405020304" pitchFamily="18" charset="0"/>
                <a:ea typeface="Calibri" panose="020F0502020204030204" pitchFamily="34" charset="0"/>
                <a:cs typeface="Mangal" panose="02040503050203030202" pitchFamily="18" charset="0"/>
              </a:rPr>
              <a:t>5. Recommendations under long dry spell</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a:t>
            </a:r>
          </a:p>
          <a:p>
            <a:pPr marL="457200" algn="just">
              <a:lnSpc>
                <a:spcPct val="150000"/>
              </a:lnSpc>
            </a:pP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a:p>
            <a:pPr marL="914400" indent="-4572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There is a shortage of moisture in the soil, if the duration between two rainfall is extended even under normal on set on monsoon. </a:t>
            </a:r>
          </a:p>
          <a:p>
            <a:pPr marL="914400" indent="-457200" algn="just">
              <a:lnSpc>
                <a:spcPct val="150000"/>
              </a:lnSpc>
              <a:spcAft>
                <a:spcPts val="800"/>
              </a:spcAft>
              <a:buFont typeface="Arial" panose="020B0604020202020204" pitchFamily="34" charset="0"/>
              <a:buChar char="•"/>
            </a:pPr>
            <a:endParaRPr lang="en-IN" sz="2800" kern="100" dirty="0">
              <a:latin typeface="Times New Roman" panose="02020603050405020304" pitchFamily="18" charset="0"/>
              <a:ea typeface="Calibri" panose="020F0502020204030204" pitchFamily="34" charset="0"/>
              <a:cs typeface="Mangal" panose="02040503050203030202" pitchFamily="18" charset="0"/>
            </a:endParaRPr>
          </a:p>
          <a:p>
            <a:pPr marL="914400" indent="-4572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If this period between rainfall is extended for longer time, than there is a partial or full failure of the crop.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487427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CB958C60-8F2A-57A5-1135-7127244D6388}"/>
              </a:ext>
            </a:extLst>
          </p:cNvPr>
          <p:cNvSpPr txBox="1"/>
          <p:nvPr/>
        </p:nvSpPr>
        <p:spPr>
          <a:xfrm>
            <a:off x="259306" y="554566"/>
            <a:ext cx="10822675" cy="3911135"/>
          </a:xfrm>
          <a:prstGeom prst="rect">
            <a:avLst/>
          </a:prstGeom>
          <a:noFill/>
        </p:spPr>
        <p:txBody>
          <a:bodyPr wrap="square">
            <a:spAutoFit/>
          </a:bodyPr>
          <a:lstStyle/>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Under this situation crop planning should be done as under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1. Do </a:t>
            </a:r>
            <a:r>
              <a:rPr lang="en-IN" sz="2400" kern="100" dirty="0" err="1">
                <a:effectLst/>
                <a:latin typeface="Times New Roman" panose="02020603050405020304" pitchFamily="18" charset="0"/>
                <a:ea typeface="Calibri" panose="020F0502020204030204" pitchFamily="34" charset="0"/>
                <a:cs typeface="Mangal" panose="02040503050203030202" pitchFamily="18" charset="0"/>
              </a:rPr>
              <a:t>interculturing</a:t>
            </a:r>
            <a:r>
              <a:rPr lang="en-IN" sz="2400" kern="100" dirty="0">
                <a:effectLst/>
                <a:latin typeface="Times New Roman" panose="02020603050405020304" pitchFamily="18" charset="0"/>
                <a:ea typeface="Calibri" panose="020F0502020204030204" pitchFamily="34" charset="0"/>
                <a:cs typeface="Mangal" panose="02040503050203030202" pitchFamily="18" charset="0"/>
              </a:rPr>
              <a:t> and weeding. Keep crop weed free and do mulching.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2. When moisture stress prevails, thinning should be done. If more moisture stress prevails, remove alternate row and thin the plant in the field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3. Provide lifesaving irrigation to the crop if irrigation facility available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4. When sufficient rainfall received after dry spell, nitrogen fertilizer should be given as top dress to the crops except groundnut.</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060444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35A04A5-E9D7-B724-4426-60BAA56505F3}"/>
              </a:ext>
            </a:extLst>
          </p:cNvPr>
          <p:cNvSpPr txBox="1"/>
          <p:nvPr/>
        </p:nvSpPr>
        <p:spPr>
          <a:xfrm>
            <a:off x="-395786" y="777922"/>
            <a:ext cx="12037325" cy="5840189"/>
          </a:xfrm>
          <a:prstGeom prst="rect">
            <a:avLst/>
          </a:prstGeom>
          <a:noFill/>
        </p:spPr>
        <p:txBody>
          <a:bodyPr wrap="square">
            <a:spAutoFit/>
          </a:bodyPr>
          <a:lstStyle/>
          <a:p>
            <a:pPr marL="457200" algn="just">
              <a:lnSpc>
                <a:spcPct val="150000"/>
              </a:lnSpc>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5. When crop failed due to long dry spell, after receiving sufficient </a:t>
            </a:r>
          </a:p>
          <a:p>
            <a:pPr marL="457200" algn="just">
              <a:lnSpc>
                <a:spcPct val="150000"/>
              </a:lnSpc>
            </a:pPr>
            <a:r>
              <a:rPr lang="en-IN" sz="2800" kern="100" dirty="0">
                <a:latin typeface="Times New Roman" panose="02020603050405020304" pitchFamily="18" charset="0"/>
                <a:ea typeface="Calibri" panose="020F0502020204030204" pitchFamily="34" charset="0"/>
                <a:cs typeface="Mangal" panose="02040503050203030202" pitchFamily="18" charset="0"/>
              </a:rPr>
              <a:t>    </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rainfall farmers can grow hybrid pearl millet GHB 558, GHB 577.</a:t>
            </a:r>
          </a:p>
          <a:p>
            <a:pPr marL="457200" algn="just">
              <a:lnSpc>
                <a:spcPct val="150000"/>
              </a:lnSpc>
            </a:pPr>
            <a:endParaRPr lang="en-IN" sz="28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6. Farmers should grow Sesame variety Purva 1 or Gujarat </a:t>
            </a:r>
            <a:r>
              <a:rPr lang="en-IN" sz="2800" kern="100" dirty="0" err="1">
                <a:effectLst/>
                <a:latin typeface="Times New Roman" panose="02020603050405020304" pitchFamily="18" charset="0"/>
                <a:ea typeface="Calibri" panose="020F0502020204030204" pitchFamily="34" charset="0"/>
                <a:cs typeface="Mangal" panose="02040503050203030202" pitchFamily="18" charset="0"/>
              </a:rPr>
              <a:t>Til</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1 or Castor variety GAUCH 1 and GAC 11. In addition farmers can also grow fodder sorghum or </a:t>
            </a:r>
            <a:r>
              <a:rPr lang="en-IN" sz="2800" kern="100" dirty="0" err="1">
                <a:effectLst/>
                <a:latin typeface="Times New Roman" panose="02020603050405020304" pitchFamily="18" charset="0"/>
                <a:ea typeface="Calibri" panose="020F0502020204030204" pitchFamily="34" charset="0"/>
                <a:cs typeface="Mangal" panose="02040503050203030202" pitchFamily="18" charset="0"/>
              </a:rPr>
              <a:t>rajaka</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a:t>
            </a:r>
            <a:r>
              <a:rPr lang="en-IN" sz="2800" kern="100" dirty="0" err="1">
                <a:effectLst/>
                <a:latin typeface="Times New Roman" panose="02020603050405020304" pitchFamily="18" charset="0"/>
                <a:ea typeface="Calibri" panose="020F0502020204030204" pitchFamily="34" charset="0"/>
                <a:cs typeface="Mangal" panose="02040503050203030202" pitchFamily="18" charset="0"/>
              </a:rPr>
              <a:t>bajri</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a:t>
            </a:r>
          </a:p>
          <a:p>
            <a:pPr marL="457200" algn="just">
              <a:lnSpc>
                <a:spcPct val="150000"/>
              </a:lnSpc>
            </a:pPr>
            <a:endParaRPr lang="en-IN" sz="28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spcAft>
                <a:spcPts val="800"/>
              </a:spcAft>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7. Reduce the plants by harvesting the matured plants frequently, to save the conserved</a:t>
            </a:r>
            <a:endParaRPr lang="en-IN" sz="28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564717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C7FC016D-82DE-F8BA-B5E4-E24BD6E18F3D}"/>
              </a:ext>
            </a:extLst>
          </p:cNvPr>
          <p:cNvSpPr txBox="1"/>
          <p:nvPr/>
        </p:nvSpPr>
        <p:spPr>
          <a:xfrm>
            <a:off x="477672" y="477672"/>
            <a:ext cx="10522424" cy="6325129"/>
          </a:xfrm>
          <a:prstGeom prst="rect">
            <a:avLst/>
          </a:prstGeom>
          <a:noFill/>
        </p:spPr>
        <p:txBody>
          <a:bodyPr wrap="square">
            <a:spAutoFit/>
          </a:bodyPr>
          <a:lstStyle/>
          <a:p>
            <a:pPr marL="457200" algn="just">
              <a:lnSpc>
                <a:spcPct val="150000"/>
              </a:lnSpc>
            </a:pPr>
            <a:r>
              <a:rPr lang="en-IN" sz="2400" b="1" kern="100" dirty="0">
                <a:effectLst/>
                <a:latin typeface="Times New Roman" panose="02020603050405020304" pitchFamily="18" charset="0"/>
                <a:ea typeface="Calibri" panose="020F0502020204030204" pitchFamily="34" charset="0"/>
                <a:cs typeface="Mangal" panose="02040503050203030202" pitchFamily="18" charset="0"/>
              </a:rPr>
              <a:t>6. Recommendations</a:t>
            </a:r>
            <a:r>
              <a:rPr lang="en-IN" sz="2400" kern="100" dirty="0">
                <a:effectLst/>
                <a:latin typeface="Times New Roman" panose="02020603050405020304" pitchFamily="18" charset="0"/>
                <a:ea typeface="Calibri" panose="020F0502020204030204" pitchFamily="34" charset="0"/>
                <a:cs typeface="Mangal" panose="02040503050203030202" pitchFamily="18" charset="0"/>
              </a:rPr>
              <a:t> when heavy rainfall occurs at the end of monsoon during August – September Many times during end of September or beginning of October late rainfall received.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Under such situation following crop planning can be done.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914400" indent="-457200" algn="just">
              <a:lnSpc>
                <a:spcPct val="150000"/>
              </a:lnSpc>
              <a:spcAft>
                <a:spcPts val="800"/>
              </a:spcAft>
              <a:buAutoNum type="arabicPeriod"/>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For getting the benefits of good late rainfall sowing of fodder sorghum, short duration semi rabi and rabi crops i.e. castor, mustard, gram, safflower, fodder crops (maize/oat and lucerne) should be grown as relay crops between two rows of long duration crops i.e. cotton, tur and fennel. </a:t>
            </a:r>
          </a:p>
          <a:p>
            <a:pPr marL="914400" indent="-457200" algn="just">
              <a:lnSpc>
                <a:spcPct val="150000"/>
              </a:lnSpc>
              <a:spcAft>
                <a:spcPts val="800"/>
              </a:spcAft>
              <a:buFontTx/>
              <a:buAutoNum type="arabicPeriod"/>
            </a:pPr>
            <a:r>
              <a:rPr lang="en-IN" sz="2400" kern="100" dirty="0">
                <a:effectLst/>
                <a:latin typeface="Times New Roman" panose="02020603050405020304" pitchFamily="18" charset="0"/>
                <a:ea typeface="Calibri" panose="020F0502020204030204" pitchFamily="34" charset="0"/>
                <a:cs typeface="Mangal" panose="02040503050203030202" pitchFamily="18" charset="0"/>
              </a:rPr>
              <a:t>Gram, mustard and fodder sorghum can be grown after harvesting of early maturing Kharif crops.</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a:p>
            <a:pPr marL="457200" algn="just">
              <a:lnSpc>
                <a:spcPct val="150000"/>
              </a:lnSpc>
              <a:spcAft>
                <a:spcPts val="800"/>
              </a:spcAft>
            </a:pPr>
            <a:endParaRPr lang="en-IN" sz="2400" kern="100" dirty="0">
              <a:latin typeface="Times New Roman" panose="02020603050405020304" pitchFamily="18"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2729370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3821F6-EDC6-E0D3-8341-2AC253993127}"/>
              </a:ext>
            </a:extLst>
          </p:cNvPr>
          <p:cNvSpPr>
            <a:spLocks noGrp="1"/>
          </p:cNvSpPr>
          <p:nvPr>
            <p:ph type="title"/>
          </p:nvPr>
        </p:nvSpPr>
        <p:spPr>
          <a:xfrm rot="20041511">
            <a:off x="2949936" y="2009513"/>
            <a:ext cx="5886434" cy="1325563"/>
          </a:xfrm>
        </p:spPr>
        <p:txBody>
          <a:bodyPr>
            <a:normAutofit/>
          </a:bodyPr>
          <a:lstStyle/>
          <a:p>
            <a:r>
              <a:rPr lang="en-US" sz="6600" b="1" dirty="0">
                <a:solidFill>
                  <a:srgbClr val="FF0000"/>
                </a:solidFill>
                <a:latin typeface="Times New Roman" panose="02020603050405020304" pitchFamily="18" charset="0"/>
                <a:cs typeface="Times New Roman" panose="02020603050405020304" pitchFamily="18" charset="0"/>
              </a:rPr>
              <a:t>Thank  You</a:t>
            </a:r>
            <a:endParaRPr lang="en-IN" sz="6600" b="1" dirty="0">
              <a:solidFill>
                <a:srgbClr val="FF0000"/>
              </a:solidFill>
              <a:latin typeface="Times New Roman" panose="02020603050405020304" pitchFamily="18" charset="0"/>
              <a:cs typeface="Times New Roman" panose="02020603050405020304" pitchFamily="18" charset="0"/>
            </a:endParaRPr>
          </a:p>
        </p:txBody>
      </p:sp>
      <p:sp>
        <p:nvSpPr>
          <p:cNvPr id="3" name="Date Placeholder 2">
            <a:extLst>
              <a:ext uri="{FF2B5EF4-FFF2-40B4-BE49-F238E27FC236}">
                <a16:creationId xmlns="" xmlns:a16="http://schemas.microsoft.com/office/drawing/2014/main" id="{D9007FF2-AB3B-4188-A576-2C032AA04686}"/>
              </a:ext>
            </a:extLst>
          </p:cNvPr>
          <p:cNvSpPr>
            <a:spLocks noGrp="1"/>
          </p:cNvSpPr>
          <p:nvPr>
            <p:ph type="dt" sz="half" idx="10"/>
          </p:nvPr>
        </p:nvSpPr>
        <p:spPr/>
        <p:txBody>
          <a:bodyPr/>
          <a:lstStyle/>
          <a:p>
            <a:endParaRPr lang="en-IN"/>
          </a:p>
        </p:txBody>
      </p:sp>
      <p:sp>
        <p:nvSpPr>
          <p:cNvPr id="4" name="Slide Number Placeholder 3">
            <a:extLst>
              <a:ext uri="{FF2B5EF4-FFF2-40B4-BE49-F238E27FC236}">
                <a16:creationId xmlns="" xmlns:a16="http://schemas.microsoft.com/office/drawing/2014/main" id="{E61BEF5B-446A-4702-A484-7F04E8B5B483}"/>
              </a:ext>
            </a:extLst>
          </p:cNvPr>
          <p:cNvSpPr>
            <a:spLocks noGrp="1"/>
          </p:cNvSpPr>
          <p:nvPr>
            <p:ph type="sldNum" sz="quarter" idx="12"/>
          </p:nvPr>
        </p:nvSpPr>
        <p:spPr/>
        <p:txBody>
          <a:bodyPr/>
          <a:lstStyle/>
          <a:p>
            <a:fld id="{88C909EF-151F-4BFD-B2E8-3CA63EA71F11}" type="slidenum">
              <a:rPr lang="en-IN" smtClean="0"/>
              <a:t>24</a:t>
            </a:fld>
            <a:endParaRPr lang="en-IN"/>
          </a:p>
        </p:txBody>
      </p:sp>
      <p:sp>
        <p:nvSpPr>
          <p:cNvPr id="6" name="Rectangle 5">
            <a:extLst>
              <a:ext uri="{FF2B5EF4-FFF2-40B4-BE49-F238E27FC236}">
                <a16:creationId xmlns="" xmlns:a16="http://schemas.microsoft.com/office/drawing/2014/main" id="{7AEA90D3-90E1-D5B9-61CC-FCE627E2817B}"/>
              </a:ext>
            </a:extLst>
          </p:cNvPr>
          <p:cNvSpPr/>
          <p:nvPr/>
        </p:nvSpPr>
        <p:spPr>
          <a:xfrm>
            <a:off x="0" y="6527800"/>
            <a:ext cx="12192000" cy="330200"/>
          </a:xfrm>
          <a:prstGeom prst="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IN" b="1" kern="100" dirty="0">
                <a:effectLst/>
                <a:latin typeface="Times New Roman" panose="02020603050405020304" pitchFamily="18" charset="0"/>
                <a:ea typeface="Calibri" panose="020F0502020204030204" pitchFamily="34" charset="0"/>
                <a:cs typeface="Times New Roman" panose="02020603050405020304" pitchFamily="18" charset="0"/>
              </a:rPr>
              <a:t>Rainfed Agriculture &amp; Watershed Management </a:t>
            </a:r>
            <a:r>
              <a:rPr lang="en-US" b="1" dirty="0">
                <a:latin typeface="Cambria" pitchFamily="18" charset="0"/>
              </a:rPr>
              <a:t>                                                                                                       </a:t>
            </a:r>
            <a:r>
              <a:rPr lang="en-US" b="1" dirty="0" smtClean="0">
                <a:latin typeface="Cambria" pitchFamily="18" charset="0"/>
              </a:rPr>
              <a:t>Mr. Anil Swami</a:t>
            </a:r>
            <a:endParaRPr lang="en-US" sz="2000" b="1" dirty="0">
              <a:latin typeface="Cambria" pitchFamily="18" charset="0"/>
            </a:endParaRPr>
          </a:p>
        </p:txBody>
      </p:sp>
    </p:spTree>
    <p:extLst>
      <p:ext uri="{BB962C8B-B14F-4D97-AF65-F5344CB8AC3E}">
        <p14:creationId xmlns:p14="http://schemas.microsoft.com/office/powerpoint/2010/main" val="2000865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5089BF6D-738A-8041-48AC-336273338E00}"/>
              </a:ext>
            </a:extLst>
          </p:cNvPr>
          <p:cNvSpPr txBox="1"/>
          <p:nvPr/>
        </p:nvSpPr>
        <p:spPr>
          <a:xfrm>
            <a:off x="-368490" y="147492"/>
            <a:ext cx="11764371" cy="5878661"/>
          </a:xfrm>
          <a:prstGeom prst="rect">
            <a:avLst/>
          </a:prstGeom>
          <a:noFill/>
        </p:spPr>
        <p:txBody>
          <a:bodyPr wrap="square">
            <a:spAutoFit/>
          </a:bodyPr>
          <a:lstStyle/>
          <a:p>
            <a:pPr marL="457200" algn="ctr">
              <a:lnSpc>
                <a:spcPct val="150000"/>
              </a:lnSpc>
            </a:pPr>
            <a:r>
              <a:rPr lang="en-IN" sz="3200" b="1" kern="100" dirty="0">
                <a:solidFill>
                  <a:srgbClr val="FF0000"/>
                </a:solidFill>
                <a:effectLst/>
                <a:latin typeface="Times New Roman" panose="02020603050405020304" pitchFamily="18" charset="0"/>
                <a:ea typeface="Calibri" panose="020F0502020204030204" pitchFamily="34" charset="0"/>
                <a:cs typeface="Mangal" panose="02040503050203030202" pitchFamily="18" charset="0"/>
              </a:rPr>
              <a:t>Contingent crop planning for aberrant weather conditions</a:t>
            </a:r>
            <a:endParaRPr lang="en-IN" sz="2400" kern="100" dirty="0">
              <a:solidFill>
                <a:srgbClr val="FF0000"/>
              </a:solidFill>
              <a:effectLst/>
              <a:latin typeface="Calibri" panose="020F0502020204030204" pitchFamily="34" charset="0"/>
              <a:ea typeface="Calibri" panose="020F0502020204030204" pitchFamily="34" charset="0"/>
              <a:cs typeface="Mangal" panose="02040503050203030202" pitchFamily="18" charset="0"/>
            </a:endParaRPr>
          </a:p>
          <a:p>
            <a:pPr marL="914400" indent="-457200" algn="just">
              <a:lnSpc>
                <a:spcPct val="200000"/>
              </a:lnSpc>
              <a:buFont typeface="Arial" panose="020B0604020202020204" pitchFamily="34" charset="0"/>
              <a:buChar char="•"/>
            </a:pPr>
            <a:r>
              <a:rPr lang="en-IN" sz="2800" b="1" kern="100" dirty="0">
                <a:effectLst/>
                <a:latin typeface="Times New Roman" panose="02020603050405020304" pitchFamily="18" charset="0"/>
                <a:ea typeface="Calibri" panose="020F0502020204030204" pitchFamily="34" charset="0"/>
                <a:cs typeface="Mangal" panose="02040503050203030202" pitchFamily="18" charset="0"/>
              </a:rPr>
              <a:t> </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Rainfall </a:t>
            </a:r>
            <a:r>
              <a:rPr lang="en-IN" sz="2800" kern="100" dirty="0" err="1">
                <a:effectLst/>
                <a:latin typeface="Times New Roman" panose="02020603050405020304" pitchFamily="18" charset="0"/>
                <a:ea typeface="Calibri" panose="020F0502020204030204" pitchFamily="34" charset="0"/>
                <a:cs typeface="Mangal" panose="02040503050203030202" pitchFamily="18" charset="0"/>
              </a:rPr>
              <a:t>behavior</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in dry farming areas is erratic and uncertain. </a:t>
            </a:r>
          </a:p>
          <a:p>
            <a:pPr marL="914400" indent="-457200" algn="just">
              <a:lnSpc>
                <a:spcPct val="20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The deviations in rainfall </a:t>
            </a:r>
            <a:r>
              <a:rPr lang="en-IN" sz="2800" kern="100" dirty="0" err="1">
                <a:effectLst/>
                <a:latin typeface="Times New Roman" panose="02020603050405020304" pitchFamily="18" charset="0"/>
                <a:ea typeface="Calibri" panose="020F0502020204030204" pitchFamily="34" charset="0"/>
                <a:cs typeface="Mangal" panose="02040503050203030202" pitchFamily="18" charset="0"/>
              </a:rPr>
              <a:t>behavior</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include delayed onset, early withdrawal and intermediary dry spells during rainy season. </a:t>
            </a:r>
          </a:p>
          <a:p>
            <a:pPr marL="914400" indent="-457200" algn="just">
              <a:lnSpc>
                <a:spcPct val="20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The adverse effect of these rainfall aberrations on crop growth vary with the degree of deviation and the crop growth stage at which such deviations occur.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315681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D50C041E-09B6-C636-DDDC-1864803E5D5D}"/>
              </a:ext>
            </a:extLst>
          </p:cNvPr>
          <p:cNvSpPr txBox="1"/>
          <p:nvPr/>
        </p:nvSpPr>
        <p:spPr>
          <a:xfrm>
            <a:off x="439003" y="1289889"/>
            <a:ext cx="11313994" cy="4278222"/>
          </a:xfrm>
          <a:prstGeom prst="rect">
            <a:avLst/>
          </a:prstGeom>
          <a:noFill/>
        </p:spPr>
        <p:txBody>
          <a:bodyPr wrap="square">
            <a:spAutoFit/>
          </a:bodyPr>
          <a:lstStyle/>
          <a:p>
            <a:pPr marL="457200" indent="-457200" algn="just">
              <a:lnSpc>
                <a:spcPct val="20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Suitable manipulations in crop management practices are needed to minimize such adverse effects of abnormal rainfall </a:t>
            </a:r>
            <a:r>
              <a:rPr lang="en-IN" sz="2800" kern="100" dirty="0" err="1">
                <a:effectLst/>
                <a:latin typeface="Times New Roman" panose="02020603050405020304" pitchFamily="18" charset="0"/>
                <a:ea typeface="Calibri" panose="020F0502020204030204" pitchFamily="34" charset="0"/>
                <a:cs typeface="Mangal" panose="02040503050203030202" pitchFamily="18" charset="0"/>
              </a:rPr>
              <a:t>behavior</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a:t>
            </a:r>
          </a:p>
          <a:p>
            <a:pPr marL="457200" indent="-457200" algn="just">
              <a:lnSpc>
                <a:spcPct val="20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These management decisions constitute contingency planning. </a:t>
            </a:r>
          </a:p>
          <a:p>
            <a:pPr marL="457200" indent="-457200" algn="just">
              <a:lnSpc>
                <a:spcPct val="20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Such management practices done after crop establishment and in the middle of growth are called midseason or midterm corrections.</a:t>
            </a:r>
            <a:endParaRPr lang="en-IN" sz="2800" dirty="0"/>
          </a:p>
        </p:txBody>
      </p:sp>
    </p:spTree>
    <p:extLst>
      <p:ext uri="{BB962C8B-B14F-4D97-AF65-F5344CB8AC3E}">
        <p14:creationId xmlns:p14="http://schemas.microsoft.com/office/powerpoint/2010/main" val="4107640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97578120-35BA-92A1-2514-5047B4D3A0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9" y="1009934"/>
            <a:ext cx="10446729" cy="5036024"/>
          </a:xfrm>
          <a:prstGeom prst="rect">
            <a:avLst/>
          </a:prstGeom>
          <a:noFill/>
          <a:ln>
            <a:noFill/>
          </a:ln>
        </p:spPr>
      </p:pic>
    </p:spTree>
    <p:extLst>
      <p:ext uri="{BB962C8B-B14F-4D97-AF65-F5344CB8AC3E}">
        <p14:creationId xmlns:p14="http://schemas.microsoft.com/office/powerpoint/2010/main" val="2160757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73FDC183-45FC-1CBC-CC59-793E8C6045E6}"/>
              </a:ext>
            </a:extLst>
          </p:cNvPr>
          <p:cNvSpPr txBox="1"/>
          <p:nvPr/>
        </p:nvSpPr>
        <p:spPr>
          <a:xfrm>
            <a:off x="382136" y="544742"/>
            <a:ext cx="11395881" cy="4442242"/>
          </a:xfrm>
          <a:prstGeom prst="rect">
            <a:avLst/>
          </a:prstGeom>
          <a:noFill/>
        </p:spPr>
        <p:txBody>
          <a:bodyPr wrap="square">
            <a:spAutoFit/>
          </a:bodyPr>
          <a:lstStyle/>
          <a:p>
            <a:pPr marL="457200" algn="just">
              <a:lnSpc>
                <a:spcPct val="150000"/>
              </a:lnSpc>
              <a:spcAft>
                <a:spcPts val="800"/>
              </a:spcAft>
            </a:pPr>
            <a:r>
              <a:rPr lang="en-IN" sz="3200" b="1" kern="100" dirty="0">
                <a:effectLst/>
                <a:latin typeface="Times New Roman" panose="02020603050405020304" pitchFamily="18" charset="0"/>
                <a:ea typeface="Calibri" panose="020F0502020204030204" pitchFamily="34" charset="0"/>
                <a:cs typeface="Times New Roman" panose="02020603050405020304" pitchFamily="18" charset="0"/>
              </a:rPr>
              <a:t>CONTINGENCY CROPPING</a:t>
            </a:r>
            <a:r>
              <a:rPr lang="en-IN" sz="32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buFont typeface="Arial" panose="020B0604020202020204" pitchFamily="34" charset="0"/>
              <a:buChar char="•"/>
            </a:pPr>
            <a:r>
              <a:rPr lang="en-IN" sz="3200" dirty="0">
                <a:effectLst/>
                <a:latin typeface="Times New Roman" panose="02020603050405020304" pitchFamily="18" charset="0"/>
                <a:ea typeface="Calibri" panose="020F0502020204030204" pitchFamily="34" charset="0"/>
                <a:cs typeface="Times New Roman" panose="02020603050405020304" pitchFamily="18" charset="0"/>
              </a:rPr>
              <a:t>Contingency cropping is growing of a suitable crop in place of normally sown highly profitable crop of the region due to aberrant weather conditions. </a:t>
            </a:r>
          </a:p>
          <a:p>
            <a:pPr marL="457200" indent="-457200" algn="just">
              <a:buFont typeface="Arial" panose="020B0604020202020204" pitchFamily="34" charset="0"/>
              <a:buChar char="•"/>
            </a:pPr>
            <a:r>
              <a:rPr lang="en-IN" sz="3200" dirty="0">
                <a:effectLst/>
                <a:latin typeface="Times New Roman" panose="02020603050405020304" pitchFamily="18" charset="0"/>
                <a:ea typeface="Calibri" panose="020F0502020204030204" pitchFamily="34" charset="0"/>
                <a:cs typeface="Times New Roman" panose="02020603050405020304" pitchFamily="18" charset="0"/>
              </a:rPr>
              <a:t>In dryland agriculture, </a:t>
            </a:r>
            <a:r>
              <a:rPr lang="en-IN" sz="3600" dirty="0">
                <a:effectLst/>
                <a:latin typeface="Times New Roman" panose="02020603050405020304" pitchFamily="18" charset="0"/>
                <a:ea typeface="Calibri" panose="020F0502020204030204" pitchFamily="34" charset="0"/>
                <a:cs typeface="Times New Roman" panose="02020603050405020304" pitchFamily="18" charset="0"/>
              </a:rPr>
              <a:t>contingency</a:t>
            </a:r>
            <a:r>
              <a:rPr lang="en-IN" sz="3200" dirty="0">
                <a:effectLst/>
                <a:latin typeface="Times New Roman" panose="02020603050405020304" pitchFamily="18" charset="0"/>
                <a:ea typeface="Calibri" panose="020F0502020204030204" pitchFamily="34" charset="0"/>
                <a:cs typeface="Times New Roman" panose="02020603050405020304" pitchFamily="18" charset="0"/>
              </a:rPr>
              <a:t> of growing another crop in place of normally grown crop arises due to delay in the onset of monsoon. </a:t>
            </a:r>
          </a:p>
          <a:p>
            <a:pPr marL="457200" indent="-457200" algn="just">
              <a:buFont typeface="Arial" panose="020B0604020202020204" pitchFamily="34" charset="0"/>
              <a:buChar char="•"/>
            </a:pPr>
            <a:r>
              <a:rPr lang="en-IN" sz="3200" dirty="0">
                <a:effectLst/>
                <a:latin typeface="Times New Roman" panose="02020603050405020304" pitchFamily="18" charset="0"/>
                <a:ea typeface="Calibri" panose="020F0502020204030204" pitchFamily="34" charset="0"/>
                <a:cs typeface="Times New Roman" panose="02020603050405020304" pitchFamily="18" charset="0"/>
              </a:rPr>
              <a:t>Depending upon the date of receipt of rainfall, crops are selected. </a:t>
            </a:r>
            <a:endParaRPr lang="en-I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6081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94C7F55-3E72-81E1-0E63-7DEBADBC39CE}"/>
              </a:ext>
            </a:extLst>
          </p:cNvPr>
          <p:cNvSpPr txBox="1"/>
          <p:nvPr/>
        </p:nvSpPr>
        <p:spPr>
          <a:xfrm>
            <a:off x="423080" y="518615"/>
            <a:ext cx="10440537" cy="5541710"/>
          </a:xfrm>
          <a:prstGeom prst="rect">
            <a:avLst/>
          </a:prstGeom>
          <a:noFill/>
        </p:spPr>
        <p:txBody>
          <a:bodyPr wrap="square">
            <a:spAutoFit/>
          </a:bodyPr>
          <a:lstStyle/>
          <a:p>
            <a:pPr marL="457200" indent="-457200" algn="just">
              <a:lnSpc>
                <a:spcPct val="150000"/>
              </a:lnSpc>
              <a:buFont typeface="Arial" panose="020B0604020202020204" pitchFamily="34" charset="0"/>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It is assumed that the rainfall for the subsequent period is normal and depending upon the economic status of the farmer, certain amount of risk is taken to get good profits if season is normal or better than normal. </a:t>
            </a:r>
          </a:p>
          <a:p>
            <a:pPr marL="457200" indent="-457200" algn="just">
              <a:lnSpc>
                <a:spcPct val="150000"/>
              </a:lnSpc>
              <a:buFont typeface="Arial" panose="020B0604020202020204" pitchFamily="34" charset="0"/>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Contingency cropping is highly location specific due to variation in amount and distribution of rainfall. </a:t>
            </a:r>
          </a:p>
          <a:p>
            <a:pPr marL="457200" indent="-457200" algn="just">
              <a:lnSpc>
                <a:spcPct val="150000"/>
              </a:lnSpc>
              <a:buFont typeface="Arial" panose="020B0604020202020204" pitchFamily="34" charset="0"/>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Especially in arid regions, the spatial distribution of rainfall is highly variable. </a:t>
            </a:r>
          </a:p>
          <a:p>
            <a:pPr marL="457200" indent="-457200" algn="just">
              <a:lnSpc>
                <a:spcPct val="150000"/>
              </a:lnSpc>
              <a:buFont typeface="Arial" panose="020B0604020202020204" pitchFamily="34" charset="0"/>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It is common to observe that rainfall received varies from field to field in the same location. </a:t>
            </a:r>
          </a:p>
          <a:p>
            <a:pPr marL="457200" indent="-457200" algn="just">
              <a:lnSpc>
                <a:spcPct val="150000"/>
              </a:lnSpc>
              <a:buFont typeface="Arial" panose="020B0604020202020204" pitchFamily="34" charset="0"/>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Temperature gradually falls from August onwards </a:t>
            </a:r>
            <a:r>
              <a:rPr lang="en-IN" sz="2400" dirty="0">
                <a:effectLst/>
                <a:latin typeface="Times New Roman" panose="02020603050405020304" pitchFamily="18" charset="0"/>
                <a:ea typeface="Calibri" panose="020F0502020204030204" pitchFamily="34" charset="0"/>
              </a:rPr>
              <a:t>reaching minimum in November and December. </a:t>
            </a:r>
            <a:endParaRPr lang="en-IN" sz="2400" dirty="0"/>
          </a:p>
        </p:txBody>
      </p:sp>
    </p:spTree>
    <p:extLst>
      <p:ext uri="{BB962C8B-B14F-4D97-AF65-F5344CB8AC3E}">
        <p14:creationId xmlns:p14="http://schemas.microsoft.com/office/powerpoint/2010/main" val="1721177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B8795C0A-3429-761D-11BE-4928FA85BB49}"/>
              </a:ext>
            </a:extLst>
          </p:cNvPr>
          <p:cNvSpPr txBox="1"/>
          <p:nvPr/>
        </p:nvSpPr>
        <p:spPr>
          <a:xfrm>
            <a:off x="327546" y="398375"/>
            <a:ext cx="10617958" cy="5501634"/>
          </a:xfrm>
          <a:prstGeom prst="rect">
            <a:avLst/>
          </a:prstGeom>
          <a:noFill/>
        </p:spPr>
        <p:txBody>
          <a:bodyPr wrap="square">
            <a:spAutoFit/>
          </a:bodyPr>
          <a:lstStyle/>
          <a:p>
            <a:pPr marL="800100" indent="-3429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Contingency plan and midterm corrections vary with the type and time of occurrence of rainfall aberration. </a:t>
            </a:r>
          </a:p>
          <a:p>
            <a:pPr marL="800100" indent="-3429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Crops have to be selected with suitable crop duration to coincide with the length of the growing season.</a:t>
            </a:r>
          </a:p>
          <a:p>
            <a:pPr marL="800100" indent="-3429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Generally short duration pulses like </a:t>
            </a:r>
            <a:r>
              <a:rPr lang="en-IN" sz="2800" kern="100" dirty="0" err="1">
                <a:effectLst/>
                <a:latin typeface="Times New Roman" panose="02020603050405020304" pitchFamily="18" charset="0"/>
                <a:ea typeface="Calibri" panose="020F0502020204030204" pitchFamily="34" charset="0"/>
                <a:cs typeface="Mangal" panose="02040503050203030202" pitchFamily="18" charset="0"/>
              </a:rPr>
              <a:t>greengram</a:t>
            </a:r>
            <a:r>
              <a:rPr lang="en-IN" sz="2800" kern="100" dirty="0">
                <a:effectLst/>
                <a:latin typeface="Times New Roman" panose="02020603050405020304" pitchFamily="18" charset="0"/>
                <a:ea typeface="Calibri" panose="020F0502020204030204" pitchFamily="34" charset="0"/>
                <a:cs typeface="Mangal" panose="02040503050203030202" pitchFamily="18" charset="0"/>
              </a:rPr>
              <a:t>, black gram and cowpea may suit the situation. </a:t>
            </a:r>
          </a:p>
          <a:p>
            <a:pPr marL="800100" indent="-342900" algn="just">
              <a:lnSpc>
                <a:spcPct val="150000"/>
              </a:lnSpc>
              <a:spcAft>
                <a:spcPts val="800"/>
              </a:spcAft>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However if the monsoon turns to be extraordinarily good, opportunity is lost if only short duration crops are sown. </a:t>
            </a:r>
            <a:endParaRPr lang="en-IN" sz="24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930698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A4A39F5-BBE1-5ED4-371F-1D815B7619DF}"/>
              </a:ext>
            </a:extLst>
          </p:cNvPr>
          <p:cNvSpPr txBox="1"/>
          <p:nvPr/>
        </p:nvSpPr>
        <p:spPr>
          <a:xfrm>
            <a:off x="409433" y="1146412"/>
            <a:ext cx="11586949" cy="5193858"/>
          </a:xfrm>
          <a:prstGeom prst="rect">
            <a:avLst/>
          </a:prstGeom>
          <a:noFill/>
        </p:spPr>
        <p:txBody>
          <a:bodyPr wrap="square">
            <a:spAutoFit/>
          </a:bodyPr>
          <a:lstStyle/>
          <a:p>
            <a:pPr marL="457200" indent="-457200" algn="just">
              <a:lnSpc>
                <a:spcPct val="15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Farmers with economic strength and motivation for high profits with some amount of risk can go for crops of long duration. </a:t>
            </a:r>
          </a:p>
          <a:p>
            <a:pPr marL="457200" indent="-457200" algn="just">
              <a:lnSpc>
                <a:spcPct val="15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The long duration crops with flexibility or elasticity in yield are more suitable. </a:t>
            </a:r>
          </a:p>
          <a:p>
            <a:pPr marL="457200" indent="-457200" algn="just">
              <a:lnSpc>
                <a:spcPct val="15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For example, pearl millet, and sorghum can be ratooned if monsoon extends. </a:t>
            </a:r>
          </a:p>
          <a:p>
            <a:pPr marL="457200" indent="-457200" algn="just">
              <a:lnSpc>
                <a:spcPct val="15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Sunflower can be introduced for higher profits with certain amount of risk. </a:t>
            </a:r>
          </a:p>
          <a:p>
            <a:pPr marL="457200" indent="-457200" algn="just">
              <a:lnSpc>
                <a:spcPct val="150000"/>
              </a:lnSpc>
              <a:buFont typeface="Arial" panose="020B0604020202020204" pitchFamily="34" charset="0"/>
              <a:buChar char="•"/>
            </a:pPr>
            <a:r>
              <a:rPr lang="en-IN" sz="2800" kern="100" dirty="0">
                <a:effectLst/>
                <a:latin typeface="Times New Roman" panose="02020603050405020304" pitchFamily="18" charset="0"/>
                <a:ea typeface="Calibri" panose="020F0502020204030204" pitchFamily="34" charset="0"/>
                <a:cs typeface="Mangal" panose="02040503050203030202" pitchFamily="18" charset="0"/>
              </a:rPr>
              <a:t>Crops like sorghum, pearl millet, can be grown for grain if monsoon extends and if not, fodder can be obtained.</a:t>
            </a:r>
            <a:endParaRPr lang="en-IN" sz="2800" dirty="0"/>
          </a:p>
        </p:txBody>
      </p:sp>
    </p:spTree>
    <p:extLst>
      <p:ext uri="{BB962C8B-B14F-4D97-AF65-F5344CB8AC3E}">
        <p14:creationId xmlns:p14="http://schemas.microsoft.com/office/powerpoint/2010/main" val="41530671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772</TotalTime>
  <Words>1170</Words>
  <Application>Microsoft Office PowerPoint</Application>
  <PresentationFormat>Custom</PresentationFormat>
  <Paragraphs>83</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Ravi Kumar</dc:creator>
  <cp:lastModifiedBy>Rohit</cp:lastModifiedBy>
  <cp:revision>438</cp:revision>
  <dcterms:created xsi:type="dcterms:W3CDTF">2023-02-02T02:04:26Z</dcterms:created>
  <dcterms:modified xsi:type="dcterms:W3CDTF">2024-04-17T09:28:43Z</dcterms:modified>
</cp:coreProperties>
</file>