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56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0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2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7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ownloa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36068" y="0"/>
            <a:ext cx="1607931" cy="609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 smtClean="0">
                <a:solidFill>
                  <a:schemeClr val="bg1"/>
                </a:solidFill>
                <a:latin typeface="Cambria" pitchFamily="18" charset="0"/>
                <a:ea typeface="+mn-ea"/>
                <a:cs typeface="+mn-cs"/>
              </a:rPr>
              <a:t>Fundamentals of Plant Pathology                                                                                                                        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Mr. </a:t>
            </a:r>
            <a:r>
              <a:rPr lang="en-US" sz="1400" b="1" dirty="0" err="1" smtClean="0">
                <a:solidFill>
                  <a:schemeClr val="bg1"/>
                </a:solidFill>
                <a:latin typeface="Cambria" pitchFamily="18" charset="0"/>
              </a:rPr>
              <a:t>Vikash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 Kumar</a:t>
            </a:r>
          </a:p>
        </p:txBody>
      </p:sp>
    </p:spTree>
    <p:extLst>
      <p:ext uri="{BB962C8B-B14F-4D97-AF65-F5344CB8AC3E}">
        <p14:creationId xmlns:p14="http://schemas.microsoft.com/office/powerpoint/2010/main" val="148433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Course Name: Fundamentals of Plant Pathology </a:t>
            </a:r>
            <a:endParaRPr lang="en-US" sz="3200" dirty="0"/>
          </a:p>
          <a:p>
            <a:pPr algn="ctr">
              <a:lnSpc>
                <a:spcPct val="150000"/>
              </a:lnSpc>
            </a:pPr>
            <a:r>
              <a:rPr lang="en-US" sz="3200" b="1" dirty="0"/>
              <a:t>Course Code: 20013600 </a:t>
            </a: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/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Mr. </a:t>
            </a:r>
            <a:r>
              <a:rPr lang="en-US" sz="3600" b="1" dirty="0" err="1" smtClean="0">
                <a:solidFill>
                  <a:srgbClr val="FF0000"/>
                </a:solidFill>
              </a:rPr>
              <a:t>Vikash</a:t>
            </a:r>
            <a:r>
              <a:rPr lang="en-US" sz="3600" b="1" dirty="0" smtClean="0">
                <a:solidFill>
                  <a:srgbClr val="FF0000"/>
                </a:solidFill>
              </a:rPr>
              <a:t> Kumar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FF0000"/>
                </a:solidFill>
              </a:rPr>
              <a:t>(Assistant Professor)</a:t>
            </a:r>
          </a:p>
        </p:txBody>
      </p:sp>
    </p:spTree>
    <p:extLst>
      <p:ext uri="{BB962C8B-B14F-4D97-AF65-F5344CB8AC3E}">
        <p14:creationId xmlns:p14="http://schemas.microsoft.com/office/powerpoint/2010/main" val="2869814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METHODS OF TRANSMISSION OF PLANT VIRUSES: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(A) Artificial transmission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1. Mechanically through Sap: </a:t>
            </a:r>
            <a:r>
              <a:rPr lang="en-US" sz="2000" dirty="0"/>
              <a:t>Rubbing the sap from infected leaves to healthy leave </a:t>
            </a:r>
            <a:r>
              <a:rPr lang="en-US" sz="2000" dirty="0" err="1"/>
              <a:t>Eg</a:t>
            </a:r>
            <a:r>
              <a:rPr lang="en-US" sz="2000" dirty="0"/>
              <a:t>. Tobacco and tomato mosaic virus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2. Grafting: </a:t>
            </a:r>
            <a:r>
              <a:rPr lang="en-US" sz="2000" dirty="0"/>
              <a:t>Grafting of plants from infected to healthy. </a:t>
            </a:r>
            <a:r>
              <a:rPr lang="en-US" sz="2000" dirty="0" err="1"/>
              <a:t>Eg</a:t>
            </a:r>
            <a:r>
              <a:rPr lang="en-US" sz="2000" dirty="0"/>
              <a:t>. Citrus </a:t>
            </a:r>
            <a:r>
              <a:rPr lang="en-US" sz="2000" dirty="0" err="1"/>
              <a:t>tristeza</a:t>
            </a:r>
            <a:r>
              <a:rPr lang="en-US" sz="2000" dirty="0"/>
              <a:t>, Tobacco leaf curl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(B) Natural transmission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1. Contact: </a:t>
            </a:r>
            <a:r>
              <a:rPr lang="en-US" sz="2000" dirty="0"/>
              <a:t>physical/aerial contact of leaves </a:t>
            </a:r>
            <a:r>
              <a:rPr lang="en-US" sz="2000" dirty="0" err="1"/>
              <a:t>Eg</a:t>
            </a:r>
            <a:r>
              <a:rPr lang="en-US" sz="2000" dirty="0"/>
              <a:t>. TMV, PV-X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2. Seed/ propagative material: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a. Internal seed borne viruses - </a:t>
            </a:r>
            <a:r>
              <a:rPr lang="en-US" sz="2000" dirty="0" err="1"/>
              <a:t>Eg</a:t>
            </a:r>
            <a:r>
              <a:rPr lang="en-US" sz="2000" dirty="0"/>
              <a:t>. Bean, cowpea, soybean mosaic virus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b. </a:t>
            </a:r>
            <a:r>
              <a:rPr lang="en-US" sz="2000" dirty="0" err="1"/>
              <a:t>Vegitatively</a:t>
            </a:r>
            <a:r>
              <a:rPr lang="en-US" sz="2000" dirty="0"/>
              <a:t> propagating material - </a:t>
            </a:r>
            <a:r>
              <a:rPr lang="en-US" sz="2000" dirty="0" err="1"/>
              <a:t>Eg</a:t>
            </a:r>
            <a:r>
              <a:rPr lang="en-US" sz="2000" dirty="0"/>
              <a:t>. Sugarcane mosaic virus – setts PV-X –tubers </a:t>
            </a:r>
          </a:p>
        </p:txBody>
      </p:sp>
    </p:spTree>
    <p:extLst>
      <p:ext uri="{BB962C8B-B14F-4D97-AF65-F5344CB8AC3E}">
        <p14:creationId xmlns:p14="http://schemas.microsoft.com/office/powerpoint/2010/main" val="47693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3841"/>
            <a:ext cx="861060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3. </a:t>
            </a:r>
            <a:r>
              <a:rPr lang="en-US" sz="2400" b="1" dirty="0" err="1"/>
              <a:t>Phanerogamic</a:t>
            </a:r>
            <a:r>
              <a:rPr lang="en-US" sz="2400" b="1" dirty="0"/>
              <a:t> parasites – </a:t>
            </a:r>
            <a:r>
              <a:rPr lang="en-US" sz="2400" dirty="0"/>
              <a:t>virus transfer between unrelated hosts </a:t>
            </a:r>
            <a:r>
              <a:rPr lang="en-US" sz="2400" dirty="0" err="1"/>
              <a:t>Eg</a:t>
            </a:r>
            <a:r>
              <a:rPr lang="en-US" sz="2400" dirty="0"/>
              <a:t>. Dodder, </a:t>
            </a:r>
            <a:r>
              <a:rPr lang="en-US" sz="2400" i="1" dirty="0" err="1"/>
              <a:t>Cuscuta</a:t>
            </a:r>
            <a:r>
              <a:rPr lang="en-US" sz="2400" i="1" dirty="0"/>
              <a:t> </a:t>
            </a:r>
            <a:r>
              <a:rPr lang="en-US" sz="2400" i="1" dirty="0" err="1"/>
              <a:t>campestris</a:t>
            </a:r>
            <a:r>
              <a:rPr lang="en-US" sz="2400" i="1" dirty="0"/>
              <a:t> </a:t>
            </a:r>
            <a:r>
              <a:rPr lang="en-US" sz="2400" dirty="0"/>
              <a:t>– Tomato bushy stunt virus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/>
              <a:t>4. Soil: </a:t>
            </a:r>
            <a:r>
              <a:rPr lang="en-US" sz="2400" dirty="0"/>
              <a:t>Virus viable for 6 years in soil </a:t>
            </a:r>
            <a:r>
              <a:rPr lang="en-US" sz="2400" dirty="0" err="1"/>
              <a:t>Eg</a:t>
            </a:r>
            <a:r>
              <a:rPr lang="en-US" sz="2400" dirty="0"/>
              <a:t>. Wheat mosaic virus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/>
              <a:t>5. Fungi - </a:t>
            </a:r>
            <a:r>
              <a:rPr lang="en-US" sz="2400" dirty="0" err="1"/>
              <a:t>Eg</a:t>
            </a:r>
            <a:r>
              <a:rPr lang="en-US" sz="2400" dirty="0"/>
              <a:t>. </a:t>
            </a:r>
            <a:r>
              <a:rPr lang="en-US" sz="2400" i="1" dirty="0" err="1"/>
              <a:t>Synchytrium</a:t>
            </a:r>
            <a:r>
              <a:rPr lang="en-US" sz="2400" i="1" dirty="0"/>
              <a:t> </a:t>
            </a:r>
            <a:r>
              <a:rPr lang="en-US" sz="2400" i="1" dirty="0" err="1"/>
              <a:t>endobioticum</a:t>
            </a:r>
            <a:r>
              <a:rPr lang="en-US" sz="2400" i="1" dirty="0"/>
              <a:t> </a:t>
            </a:r>
            <a:r>
              <a:rPr lang="en-US" sz="2400" dirty="0"/>
              <a:t>– PV-X, </a:t>
            </a:r>
            <a:r>
              <a:rPr lang="en-US" sz="2400" i="1" dirty="0" err="1"/>
              <a:t>Olpidium</a:t>
            </a:r>
            <a:r>
              <a:rPr lang="en-US" sz="2400" i="1" dirty="0"/>
              <a:t> </a:t>
            </a:r>
            <a:r>
              <a:rPr lang="en-US" sz="2400" i="1" dirty="0" err="1"/>
              <a:t>brassicae</a:t>
            </a:r>
            <a:r>
              <a:rPr lang="en-US" sz="2400" i="1" dirty="0"/>
              <a:t>- </a:t>
            </a:r>
            <a:r>
              <a:rPr lang="en-US" sz="2400" dirty="0"/>
              <a:t>Tobacco necrosis virus </a:t>
            </a:r>
            <a:r>
              <a:rPr lang="en-US" sz="2400" b="1" dirty="0" smtClean="0"/>
              <a:t>6</a:t>
            </a:r>
            <a:r>
              <a:rPr lang="en-US" sz="2400" b="1" dirty="0"/>
              <a:t>. Nematodes - NEPO viruses </a:t>
            </a:r>
            <a:r>
              <a:rPr lang="en-US" sz="2400" dirty="0"/>
              <a:t>(Nematode transmitted polyhedral viruses)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/>
              <a:t>Eg</a:t>
            </a:r>
            <a:r>
              <a:rPr lang="en-US" sz="2400" dirty="0"/>
              <a:t>. </a:t>
            </a:r>
            <a:r>
              <a:rPr lang="en-US" sz="2400" i="1" dirty="0" err="1"/>
              <a:t>Xiphinema</a:t>
            </a:r>
            <a:r>
              <a:rPr lang="en-US" sz="2400" i="1" dirty="0"/>
              <a:t> index</a:t>
            </a:r>
            <a:r>
              <a:rPr lang="en-US" sz="2400" dirty="0"/>
              <a:t>- Grape fan leaf virus </a:t>
            </a:r>
          </a:p>
          <a:p>
            <a:pPr algn="just">
              <a:lnSpc>
                <a:spcPct val="150000"/>
              </a:lnSpc>
            </a:pPr>
            <a:r>
              <a:rPr lang="en-US" sz="2400" i="1" dirty="0" err="1"/>
              <a:t>Longidorus</a:t>
            </a:r>
            <a:r>
              <a:rPr lang="en-US" sz="2400" i="1" dirty="0"/>
              <a:t> </a:t>
            </a:r>
            <a:r>
              <a:rPr lang="en-US" sz="2400" i="1" dirty="0" err="1"/>
              <a:t>attenuatus</a:t>
            </a:r>
            <a:r>
              <a:rPr lang="en-US" sz="2400" i="1" dirty="0"/>
              <a:t> </a:t>
            </a:r>
            <a:r>
              <a:rPr lang="en-US" sz="2400" dirty="0"/>
              <a:t>- Tomato black ring virus </a:t>
            </a:r>
          </a:p>
        </p:txBody>
      </p:sp>
    </p:spTree>
    <p:extLst>
      <p:ext uri="{BB962C8B-B14F-4D97-AF65-F5344CB8AC3E}">
        <p14:creationId xmlns:p14="http://schemas.microsoft.com/office/powerpoint/2010/main" val="1360410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71600"/>
            <a:ext cx="868680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NETU viruses </a:t>
            </a:r>
            <a:r>
              <a:rPr lang="en-US" sz="2400" dirty="0"/>
              <a:t>(Nematode transmitted Tubular viruses) </a:t>
            </a:r>
          </a:p>
          <a:p>
            <a:pPr algn="just">
              <a:lnSpc>
                <a:spcPct val="150000"/>
              </a:lnSpc>
            </a:pPr>
            <a:r>
              <a:rPr lang="en-US" sz="2400" i="1" dirty="0" err="1"/>
              <a:t>Eg</a:t>
            </a:r>
            <a:r>
              <a:rPr lang="en-US" sz="2400" i="1" dirty="0"/>
              <a:t>. </a:t>
            </a:r>
            <a:r>
              <a:rPr lang="en-US" sz="2400" i="1" dirty="0" err="1"/>
              <a:t>Trichodorus</a:t>
            </a:r>
            <a:r>
              <a:rPr lang="en-US" sz="2400" i="1" dirty="0"/>
              <a:t> </a:t>
            </a:r>
            <a:r>
              <a:rPr lang="en-US" sz="2400" i="1" dirty="0" err="1"/>
              <a:t>cylindricus</a:t>
            </a:r>
            <a:r>
              <a:rPr lang="en-US" sz="2400" i="1" dirty="0"/>
              <a:t> </a:t>
            </a:r>
            <a:r>
              <a:rPr lang="en-US" sz="2400" dirty="0"/>
              <a:t>- Tobacco rattle virus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/>
              <a:t>7. Insect vectors: </a:t>
            </a:r>
            <a:r>
              <a:rPr lang="en-US" sz="2400" dirty="0"/>
              <a:t>Most potential vectors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/>
              <a:t>Vector</a:t>
            </a:r>
            <a:r>
              <a:rPr lang="en-US" sz="2400" dirty="0"/>
              <a:t>– Any living organism that transmits a parasite is called vector.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Insects with sucking mouth parts more efficient than biting and chewing mouth parts.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/>
              <a:t>Eg</a:t>
            </a:r>
            <a:r>
              <a:rPr lang="en-US" sz="2400" dirty="0"/>
              <a:t>. Onion yellow dwarf virus by more than 50 species of aphids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/>
              <a:t>Eg</a:t>
            </a:r>
            <a:r>
              <a:rPr lang="en-US" sz="2400" dirty="0"/>
              <a:t>: </a:t>
            </a:r>
            <a:r>
              <a:rPr lang="en-US" sz="2400" i="1" dirty="0" err="1"/>
              <a:t>Myzus</a:t>
            </a:r>
            <a:r>
              <a:rPr lang="en-US" sz="2400" i="1" dirty="0"/>
              <a:t> </a:t>
            </a:r>
            <a:r>
              <a:rPr lang="en-US" sz="2400" i="1" dirty="0" err="1"/>
              <a:t>persicae</a:t>
            </a:r>
            <a:r>
              <a:rPr lang="en-US" sz="2400" i="1" dirty="0"/>
              <a:t> </a:t>
            </a:r>
            <a:r>
              <a:rPr lang="en-US" sz="2400" dirty="0"/>
              <a:t>(aphid) transmits more than 50 viruses </a:t>
            </a:r>
          </a:p>
        </p:txBody>
      </p:sp>
    </p:spTree>
    <p:extLst>
      <p:ext uri="{BB962C8B-B14F-4D97-AF65-F5344CB8AC3E}">
        <p14:creationId xmlns:p14="http://schemas.microsoft.com/office/powerpoint/2010/main" val="2593048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90600"/>
            <a:ext cx="8001000" cy="5000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b="1" dirty="0"/>
              <a:t>DISEASE/ VIRUS INSECT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dirty="0"/>
              <a:t>1. Rice </a:t>
            </a:r>
            <a:r>
              <a:rPr lang="en-US" dirty="0" err="1"/>
              <a:t>tungro</a:t>
            </a:r>
            <a:r>
              <a:rPr lang="en-US" dirty="0"/>
              <a:t>/ </a:t>
            </a:r>
            <a:r>
              <a:rPr lang="en-US" dirty="0" err="1"/>
              <a:t>waika</a:t>
            </a:r>
            <a:r>
              <a:rPr lang="en-US" dirty="0"/>
              <a:t> virus - </a:t>
            </a:r>
            <a:r>
              <a:rPr lang="en-US" i="1" dirty="0" err="1"/>
              <a:t>Nephotettix</a:t>
            </a:r>
            <a:r>
              <a:rPr lang="en-US" i="1" dirty="0"/>
              <a:t> </a:t>
            </a:r>
            <a:r>
              <a:rPr lang="en-US" i="1" dirty="0" err="1"/>
              <a:t>apicalis</a:t>
            </a:r>
            <a:r>
              <a:rPr lang="en-US" i="1" dirty="0"/>
              <a:t> </a:t>
            </a:r>
            <a:r>
              <a:rPr lang="en-US" dirty="0"/>
              <a:t>(leaf hopper )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2. </a:t>
            </a:r>
            <a:r>
              <a:rPr lang="en-US" dirty="0" err="1"/>
              <a:t>Redgram</a:t>
            </a:r>
            <a:r>
              <a:rPr lang="en-US" dirty="0"/>
              <a:t> sterility mosaic-</a:t>
            </a:r>
            <a:r>
              <a:rPr lang="en-US" i="1" dirty="0" err="1"/>
              <a:t>Aceria</a:t>
            </a:r>
            <a:r>
              <a:rPr lang="en-US" i="1" dirty="0"/>
              <a:t> </a:t>
            </a:r>
            <a:r>
              <a:rPr lang="en-US" i="1" dirty="0" err="1"/>
              <a:t>cajani</a:t>
            </a:r>
            <a:r>
              <a:rPr lang="en-US" i="1" dirty="0"/>
              <a:t> </a:t>
            </a:r>
            <a:r>
              <a:rPr lang="en-US" dirty="0"/>
              <a:t>(mite)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3. Tomato &amp;tobacco leaf curl- </a:t>
            </a:r>
            <a:r>
              <a:rPr lang="en-US" i="1" dirty="0" err="1"/>
              <a:t>Bemisia</a:t>
            </a:r>
            <a:r>
              <a:rPr lang="en-US" i="1" dirty="0"/>
              <a:t> </a:t>
            </a:r>
            <a:r>
              <a:rPr lang="en-US" i="1" dirty="0" err="1"/>
              <a:t>tabaci</a:t>
            </a:r>
            <a:r>
              <a:rPr lang="en-US" i="1" dirty="0"/>
              <a:t> </a:t>
            </a:r>
            <a:r>
              <a:rPr lang="en-US" dirty="0"/>
              <a:t>(white fly)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4. Yellow mosaic of pulses </a:t>
            </a:r>
            <a:r>
              <a:rPr lang="en-US" i="1" dirty="0" err="1"/>
              <a:t>Bemisia</a:t>
            </a:r>
            <a:r>
              <a:rPr lang="en-US" i="1" dirty="0"/>
              <a:t> </a:t>
            </a:r>
            <a:r>
              <a:rPr lang="en-US" i="1" dirty="0" err="1"/>
              <a:t>tabaci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dirty="0"/>
              <a:t>5. Bunchy top of banana- </a:t>
            </a:r>
            <a:r>
              <a:rPr lang="en-US" i="1" dirty="0" err="1"/>
              <a:t>Pentalonia</a:t>
            </a:r>
            <a:r>
              <a:rPr lang="en-US" i="1" dirty="0"/>
              <a:t> </a:t>
            </a:r>
            <a:r>
              <a:rPr lang="en-US" i="1" dirty="0" err="1"/>
              <a:t>nigronervosa</a:t>
            </a:r>
            <a:r>
              <a:rPr lang="en-US" i="1" dirty="0"/>
              <a:t> </a:t>
            </a:r>
            <a:r>
              <a:rPr lang="en-US" dirty="0"/>
              <a:t>(aphid)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6. </a:t>
            </a:r>
            <a:r>
              <a:rPr lang="en-US" dirty="0" err="1"/>
              <a:t>Bhendi</a:t>
            </a:r>
            <a:r>
              <a:rPr lang="en-US" dirty="0"/>
              <a:t> yellow vein mosaic-</a:t>
            </a:r>
            <a:r>
              <a:rPr lang="en-US" i="1" dirty="0" err="1"/>
              <a:t>Bemisia</a:t>
            </a:r>
            <a:r>
              <a:rPr lang="en-US" i="1" dirty="0"/>
              <a:t> </a:t>
            </a:r>
            <a:r>
              <a:rPr lang="en-US" i="1" dirty="0" err="1"/>
              <a:t>tabaci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dirty="0"/>
              <a:t>7. Tomato spotted wilt virus-</a:t>
            </a:r>
            <a:r>
              <a:rPr lang="en-US" i="1" dirty="0" err="1"/>
              <a:t>Thrips</a:t>
            </a:r>
            <a:r>
              <a:rPr lang="en-US" i="1" dirty="0"/>
              <a:t> </a:t>
            </a:r>
            <a:r>
              <a:rPr lang="en-US" i="1" dirty="0" err="1"/>
              <a:t>tabaci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thrips</a:t>
            </a:r>
            <a:r>
              <a:rPr lang="en-US" dirty="0"/>
              <a:t>)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8. Potato leaf roll- </a:t>
            </a:r>
            <a:r>
              <a:rPr lang="en-US" i="1" dirty="0" err="1"/>
              <a:t>Myzus</a:t>
            </a:r>
            <a:r>
              <a:rPr lang="en-US" i="1" dirty="0"/>
              <a:t> </a:t>
            </a:r>
            <a:r>
              <a:rPr lang="en-US" i="1" dirty="0" err="1"/>
              <a:t>persicae</a:t>
            </a:r>
            <a:r>
              <a:rPr lang="en-US" i="1" dirty="0"/>
              <a:t> </a:t>
            </a:r>
            <a:r>
              <a:rPr lang="en-US" dirty="0"/>
              <a:t>( aphid ) </a:t>
            </a:r>
          </a:p>
        </p:txBody>
      </p:sp>
    </p:spTree>
    <p:extLst>
      <p:ext uri="{BB962C8B-B14F-4D97-AF65-F5344CB8AC3E}">
        <p14:creationId xmlns:p14="http://schemas.microsoft.com/office/powerpoint/2010/main" val="3180139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133600"/>
            <a:ext cx="7696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7030A0"/>
                </a:solidFill>
              </a:rPr>
              <a:t>Thank You</a:t>
            </a:r>
            <a:endParaRPr lang="en-US" sz="115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8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1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/>
              <a:t>Course Objectives </a:t>
            </a:r>
            <a:endParaRPr lang="en-US" sz="3200" b="1" dirty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1</a:t>
            </a:r>
            <a:r>
              <a:rPr lang="en-US" sz="2400" b="1" dirty="0"/>
              <a:t>: </a:t>
            </a:r>
            <a:r>
              <a:rPr lang="en-US" sz="2400" dirty="0"/>
              <a:t>Name and identify different Diseases, nature of pathogens and different strategies for management of plant diseases.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2</a:t>
            </a:r>
            <a:r>
              <a:rPr lang="en-US" sz="2400" b="1" dirty="0"/>
              <a:t>: </a:t>
            </a:r>
            <a:r>
              <a:rPr lang="en-US" sz="2400" dirty="0"/>
              <a:t>Outline concepts, nomenclature, classification and characters of pathogens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dirty="0"/>
              <a:t>Apply different principles and methods for plant disease management.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4</a:t>
            </a:r>
            <a:r>
              <a:rPr lang="en-US" sz="2400" b="1" dirty="0"/>
              <a:t>: </a:t>
            </a:r>
            <a:r>
              <a:rPr lang="en-US" sz="2400" dirty="0"/>
              <a:t>Take a part in identification of diseases and marketing of relevant pesticides.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5</a:t>
            </a:r>
            <a:r>
              <a:rPr lang="en-US" sz="2400" b="1" dirty="0"/>
              <a:t>: </a:t>
            </a:r>
            <a:r>
              <a:rPr lang="en-US" sz="2400" dirty="0"/>
              <a:t>Conclude methods to diagnose and manage a wide range of plant diseases. </a:t>
            </a:r>
          </a:p>
        </p:txBody>
      </p:sp>
    </p:spTree>
    <p:extLst>
      <p:ext uri="{BB962C8B-B14F-4D97-AF65-F5344CB8AC3E}">
        <p14:creationId xmlns:p14="http://schemas.microsoft.com/office/powerpoint/2010/main" val="57256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Viruses: nature, structure and transmission </a:t>
            </a:r>
          </a:p>
        </p:txBody>
      </p:sp>
    </p:spTree>
    <p:extLst>
      <p:ext uri="{BB962C8B-B14F-4D97-AF65-F5344CB8AC3E}">
        <p14:creationId xmlns:p14="http://schemas.microsoft.com/office/powerpoint/2010/main" val="24220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 </a:t>
            </a:r>
            <a:r>
              <a:rPr lang="en-US" sz="2400" b="1" dirty="0"/>
              <a:t>Adolf Mayer </a:t>
            </a:r>
            <a:r>
              <a:rPr lang="en-US" sz="2400" dirty="0"/>
              <a:t>described a disease of tobacco called </a:t>
            </a:r>
            <a:r>
              <a:rPr lang="en-US" sz="2400" b="1" dirty="0"/>
              <a:t>mosaic </a:t>
            </a:r>
            <a:r>
              <a:rPr lang="en-US" sz="2400" b="1" dirty="0" err="1"/>
              <a:t>kranheit</a:t>
            </a:r>
            <a:r>
              <a:rPr lang="en-US" sz="2400" b="1" dirty="0"/>
              <a:t> </a:t>
            </a:r>
            <a:r>
              <a:rPr lang="en-US" sz="2400" dirty="0"/>
              <a:t>(tobacco mosaic).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 </a:t>
            </a:r>
            <a:r>
              <a:rPr lang="en-US" sz="2400" b="1" dirty="0" err="1"/>
              <a:t>Iwanowaski</a:t>
            </a:r>
            <a:r>
              <a:rPr lang="en-US" sz="2400" b="1" dirty="0"/>
              <a:t> – </a:t>
            </a:r>
            <a:r>
              <a:rPr lang="en-US" sz="2400" dirty="0"/>
              <a:t>Filtrate TMV infected leaf juice extract from bacterial retaining filter.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 </a:t>
            </a:r>
            <a:r>
              <a:rPr lang="en-US" sz="2400" b="1" dirty="0"/>
              <a:t>M.W. </a:t>
            </a:r>
            <a:r>
              <a:rPr lang="en-US" sz="2400" b="1" dirty="0" err="1"/>
              <a:t>Beijerinck</a:t>
            </a:r>
            <a:r>
              <a:rPr lang="en-US" sz="2400" b="1" dirty="0"/>
              <a:t> - </a:t>
            </a:r>
            <a:r>
              <a:rPr lang="en-US" sz="2400" dirty="0"/>
              <a:t>He believed it to be </a:t>
            </a:r>
            <a:r>
              <a:rPr lang="en-US" sz="2400" b="1" i="1" dirty="0" err="1"/>
              <a:t>contagium</a:t>
            </a:r>
            <a:r>
              <a:rPr lang="en-US" sz="2400" b="1" i="1" dirty="0"/>
              <a:t> </a:t>
            </a:r>
            <a:r>
              <a:rPr lang="en-US" sz="2400" b="1" i="1" dirty="0" err="1"/>
              <a:t>vivum</a:t>
            </a:r>
            <a:r>
              <a:rPr lang="en-US" sz="2400" b="1" i="1" dirty="0"/>
              <a:t> </a:t>
            </a:r>
            <a:r>
              <a:rPr lang="en-US" sz="2400" b="1" i="1" dirty="0" err="1"/>
              <a:t>fluidum</a:t>
            </a:r>
            <a:r>
              <a:rPr lang="en-US" sz="2400" b="1" i="1" dirty="0"/>
              <a:t> </a:t>
            </a:r>
            <a:r>
              <a:rPr lang="en-US" sz="2400" dirty="0"/>
              <a:t>(infectious living fluid). He was the first to </a:t>
            </a:r>
            <a:r>
              <a:rPr lang="en-US" sz="2400" b="1" dirty="0"/>
              <a:t>use the term virus</a:t>
            </a:r>
            <a:r>
              <a:rPr lang="en-US" sz="2400" dirty="0"/>
              <a:t>, which is the Latin word means poison. Also called </a:t>
            </a:r>
            <a:r>
              <a:rPr lang="en-US" sz="2400" b="1" dirty="0"/>
              <a:t>father of plant virology.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 Crystallization of virus done by </a:t>
            </a:r>
            <a:r>
              <a:rPr lang="en-US" sz="2400" b="1" dirty="0"/>
              <a:t>W. M. Stanley (1935) </a:t>
            </a:r>
            <a:r>
              <a:rPr lang="en-US" sz="2400" dirty="0"/>
              <a:t>proved that viruses can be made as crystals. He got Nobel Prize in 1946. </a:t>
            </a:r>
          </a:p>
        </p:txBody>
      </p:sp>
    </p:spTree>
    <p:extLst>
      <p:ext uri="{BB962C8B-B14F-4D97-AF65-F5344CB8AC3E}">
        <p14:creationId xmlns:p14="http://schemas.microsoft.com/office/powerpoint/2010/main" val="355659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VIRUSES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They are infections agents made up of </a:t>
            </a:r>
            <a:r>
              <a:rPr lang="en-US" b="1" dirty="0"/>
              <a:t>one type of nucleic acid (RNA or DNA) </a:t>
            </a:r>
            <a:r>
              <a:rPr lang="en-US" dirty="0"/>
              <a:t>enclosed in a </a:t>
            </a:r>
            <a:r>
              <a:rPr lang="en-US" b="1" dirty="0"/>
              <a:t>protein coat</a:t>
            </a:r>
            <a:r>
              <a:rPr lang="en-US" dirty="0"/>
              <a:t>. Examples of viral diseases of plants are: potato leaf roll, leaf curl of tomato and </a:t>
            </a:r>
            <a:r>
              <a:rPr lang="en-US" dirty="0" err="1"/>
              <a:t>chillies</a:t>
            </a:r>
            <a:r>
              <a:rPr lang="en-US" dirty="0"/>
              <a:t>, and mosaic disease of many plants.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Virus: </a:t>
            </a:r>
            <a:r>
              <a:rPr lang="en-US" dirty="0" err="1"/>
              <a:t>vira</a:t>
            </a:r>
            <a:r>
              <a:rPr lang="en-US" dirty="0"/>
              <a:t> (poison fluid) </a:t>
            </a:r>
            <a:r>
              <a:rPr lang="en-US" dirty="0" err="1"/>
              <a:t>sanskrit</a:t>
            </a:r>
            <a:r>
              <a:rPr lang="en-US" dirty="0"/>
              <a:t> - </a:t>
            </a:r>
            <a:r>
              <a:rPr lang="en-US" dirty="0" err="1"/>
              <a:t>visha</a:t>
            </a:r>
            <a:r>
              <a:rPr lang="en-US" dirty="0"/>
              <a:t> (poison) sub microscopic, infectious entities, multiply </a:t>
            </a:r>
            <a:r>
              <a:rPr lang="en-US" dirty="0" err="1"/>
              <a:t>intracellularly</a:t>
            </a:r>
            <a:r>
              <a:rPr lang="en-US" dirty="0"/>
              <a:t>, potentially pathogenic.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Plant Virology </a:t>
            </a:r>
            <a:r>
              <a:rPr lang="en-US" dirty="0"/>
              <a:t>: study of plant viruses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90370"/>
            <a:ext cx="4419600" cy="2874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8824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12845"/>
            <a:ext cx="8610600" cy="461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IMPORTANT CHARACTERISTICS OF PLANT VIRUSES: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 Ultra microscopic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Pass through bacterial proof filters hence called filterable agents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Obligate Parasites, highly infectious and host specific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Movement of virus in cell through </a:t>
            </a:r>
            <a:r>
              <a:rPr lang="en-US" dirty="0" err="1"/>
              <a:t>plasmodesmata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Dependent on host protein synthesizing machinery for replication and multiplication.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</a:t>
            </a:r>
            <a:r>
              <a:rPr lang="en-US" dirty="0" err="1"/>
              <a:t>Virions</a:t>
            </a:r>
            <a:r>
              <a:rPr lang="en-US" dirty="0"/>
              <a:t> – technical name of virus/virus particle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</a:t>
            </a:r>
            <a:r>
              <a:rPr lang="en-US" dirty="0" err="1"/>
              <a:t>Virion</a:t>
            </a:r>
            <a:r>
              <a:rPr lang="en-US" dirty="0"/>
              <a:t> consist of nucleic acid protected by protein coat (capsid) </a:t>
            </a:r>
            <a:r>
              <a:rPr lang="en-US" i="1" dirty="0"/>
              <a:t>i.e., </a:t>
            </a:r>
            <a:r>
              <a:rPr lang="en-US" dirty="0"/>
              <a:t>chemically nucleoproteins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Genome: Majority - RNA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i="1" dirty="0" err="1"/>
              <a:t>Tobamo</a:t>
            </a:r>
            <a:r>
              <a:rPr lang="en-US" i="1" dirty="0"/>
              <a:t> virus </a:t>
            </a:r>
            <a:r>
              <a:rPr lang="en-US" dirty="0"/>
              <a:t>(Tobacco mosaic virus)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 Few - DNA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i="1" dirty="0" err="1"/>
              <a:t>Caulimovirus</a:t>
            </a:r>
            <a:r>
              <a:rPr lang="en-US" i="1" dirty="0"/>
              <a:t> </a:t>
            </a:r>
            <a:r>
              <a:rPr lang="en-US" dirty="0"/>
              <a:t>(cauliflower mosaic virus) </a:t>
            </a:r>
          </a:p>
        </p:txBody>
      </p:sp>
    </p:spTree>
    <p:extLst>
      <p:ext uri="{BB962C8B-B14F-4D97-AF65-F5344CB8AC3E}">
        <p14:creationId xmlns:p14="http://schemas.microsoft.com/office/powerpoint/2010/main" val="3306690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686800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Shape of viruses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1. Rod (end open)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 Rigid rod </a:t>
            </a:r>
            <a:r>
              <a:rPr lang="en-US" dirty="0" err="1" smtClean="0"/>
              <a:t>eg.</a:t>
            </a:r>
            <a:r>
              <a:rPr lang="en-US" i="1" dirty="0" err="1" smtClean="0"/>
              <a:t>TMV</a:t>
            </a:r>
            <a:r>
              <a:rPr lang="en-US" i="1" dirty="0" smtClean="0"/>
              <a:t>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b. Flexible rod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i="1" dirty="0" smtClean="0"/>
              <a:t>Potato virus-X (</a:t>
            </a:r>
            <a:r>
              <a:rPr lang="en-US" i="1" dirty="0" err="1" smtClean="0"/>
              <a:t>Potex</a:t>
            </a:r>
            <a:r>
              <a:rPr lang="en-US" i="1" dirty="0" smtClean="0"/>
              <a:t>)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 Polyhedral virus (spherical/icosahedron)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i="1" dirty="0" smtClean="0"/>
              <a:t>Tobacco necrosis </a:t>
            </a:r>
            <a:r>
              <a:rPr lang="en-US" dirty="0" smtClean="0"/>
              <a:t>&amp; </a:t>
            </a:r>
            <a:r>
              <a:rPr lang="en-US" i="1" dirty="0" smtClean="0"/>
              <a:t>Cucumber mosaic virus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 Bacilliform (end covered by protein sub units)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i="1" dirty="0" smtClean="0"/>
              <a:t>Alfalfa mosaic virus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 Gemini virus – Leaf curl virus, maize streak virus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Structure of Tobacco mosaic virus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Tobacco mosaic virus (TMV) is a plant virus that belongs to the genus </a:t>
            </a:r>
            <a:r>
              <a:rPr lang="en-US" i="1" dirty="0" err="1" smtClean="0"/>
              <a:t>Tobamovirus</a:t>
            </a:r>
            <a:r>
              <a:rPr lang="en-US" dirty="0" smtClean="0"/>
              <a:t>. The infection creates a mosaic like pattern, mottling and discoloration of the leaves.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77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6339"/>
            <a:ext cx="8686800" cy="558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Structure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 The tobacco mosaic virus (TMV) has a rod-like appearance that is 300 nm long with a diameter of 18 nm.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 It is covered by a protein shell called capsid that encloses the virus’s genetic material.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 The genetic material is a single-stranded RNA molecule.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 The capsid is made up of 2130 molecules of coat proteins that assemble in a rod-like helical structure possessing 16.3 proteins per helix turn.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RNA is found in a coiled manner inside the capsid coat and is made up of approximately 6395 nucleotides.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Below is a simple and </a:t>
            </a:r>
            <a:r>
              <a:rPr lang="en-US" sz="2000" dirty="0" err="1"/>
              <a:t>labelled</a:t>
            </a:r>
            <a:r>
              <a:rPr lang="en-US" sz="2000" dirty="0"/>
              <a:t> diagram of TMV for your better understanding. </a:t>
            </a:r>
          </a:p>
        </p:txBody>
      </p:sp>
    </p:spTree>
    <p:extLst>
      <p:ext uri="{BB962C8B-B14F-4D97-AF65-F5344CB8AC3E}">
        <p14:creationId xmlns:p14="http://schemas.microsoft.com/office/powerpoint/2010/main" val="4068838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7430316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9263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961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kk</cp:lastModifiedBy>
  <cp:revision>178</cp:revision>
  <dcterms:created xsi:type="dcterms:W3CDTF">2023-09-06T03:55:03Z</dcterms:created>
  <dcterms:modified xsi:type="dcterms:W3CDTF">2024-04-18T05:29:51Z</dcterms:modified>
</cp:coreProperties>
</file>