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0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6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0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7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4B87-3F07-4566-BF7B-7F50D383672D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7911-B48A-445E-B31E-A25E310A8E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536068" y="0"/>
            <a:ext cx="1607931" cy="609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50223"/>
            <a:ext cx="9144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chemeClr val="bg1"/>
                </a:solidFill>
                <a:latin typeface="Cambria" pitchFamily="18" charset="0"/>
                <a:ea typeface="+mn-ea"/>
                <a:cs typeface="+mn-cs"/>
              </a:rPr>
              <a:t>Fundamentals of Plant Pathology                                                                                                                        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Mr. </a:t>
            </a:r>
            <a:r>
              <a:rPr lang="en-US" sz="1400" b="1" dirty="0" err="1" smtClean="0">
                <a:solidFill>
                  <a:schemeClr val="bg1"/>
                </a:solidFill>
                <a:latin typeface="Cambria" pitchFamily="18" charset="0"/>
              </a:rPr>
              <a:t>Vikash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 Kumar</a:t>
            </a:r>
          </a:p>
        </p:txBody>
      </p:sp>
    </p:spTree>
    <p:extLst>
      <p:ext uri="{BB962C8B-B14F-4D97-AF65-F5344CB8AC3E}">
        <p14:creationId xmlns:p14="http://schemas.microsoft.com/office/powerpoint/2010/main" val="148433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Course Name: Fundamentals of Plant Pathology 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3200" b="1" dirty="0"/>
              <a:t>Course Code: 20013600 </a:t>
            </a:r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3200" b="1" dirty="0"/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Mr. </a:t>
            </a:r>
            <a:r>
              <a:rPr lang="en-US" sz="3600" b="1" dirty="0" err="1" smtClean="0">
                <a:solidFill>
                  <a:srgbClr val="FF0000"/>
                </a:solidFill>
              </a:rPr>
              <a:t>Vikash</a:t>
            </a:r>
            <a:r>
              <a:rPr lang="en-US" sz="3600" b="1" dirty="0" smtClean="0">
                <a:solidFill>
                  <a:srgbClr val="FF0000"/>
                </a:solidFill>
              </a:rPr>
              <a:t> Kumar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(Assistant Professor)</a:t>
            </a:r>
          </a:p>
        </p:txBody>
      </p:sp>
    </p:spTree>
    <p:extLst>
      <p:ext uri="{BB962C8B-B14F-4D97-AF65-F5344CB8AC3E}">
        <p14:creationId xmlns:p14="http://schemas.microsoft.com/office/powerpoint/2010/main" val="25216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(2.) </a:t>
            </a:r>
            <a:r>
              <a:rPr lang="en-US" sz="2400" b="1" dirty="0" err="1"/>
              <a:t>Aseptate</a:t>
            </a:r>
            <a:r>
              <a:rPr lang="en-US" sz="2400" b="1" dirty="0"/>
              <a:t> hypha/ </a:t>
            </a:r>
            <a:r>
              <a:rPr lang="en-US" sz="2400" b="1" dirty="0" err="1"/>
              <a:t>coenocytic</a:t>
            </a:r>
            <a:r>
              <a:rPr lang="en-US" sz="2400" b="1" dirty="0"/>
              <a:t> hypha: </a:t>
            </a:r>
            <a:r>
              <a:rPr lang="en-US" sz="2400" dirty="0"/>
              <a:t>A hypha without septa is called </a:t>
            </a:r>
            <a:r>
              <a:rPr lang="en-US" sz="2400" dirty="0" err="1"/>
              <a:t>aseptate</a:t>
            </a:r>
            <a:r>
              <a:rPr lang="en-US" sz="2400" dirty="0"/>
              <a:t> /non-</a:t>
            </a:r>
            <a:r>
              <a:rPr lang="en-US" sz="2400" dirty="0" err="1"/>
              <a:t>septate</a:t>
            </a:r>
            <a:r>
              <a:rPr lang="en-US" sz="2400" dirty="0"/>
              <a:t>/ </a:t>
            </a:r>
            <a:r>
              <a:rPr lang="en-US" sz="2400" dirty="0" err="1"/>
              <a:t>coenocytic</a:t>
            </a:r>
            <a:r>
              <a:rPr lang="en-US" sz="2400" dirty="0"/>
              <a:t> hypha. </a:t>
            </a:r>
            <a:r>
              <a:rPr lang="en-US" sz="2400" dirty="0" err="1"/>
              <a:t>Eg</a:t>
            </a:r>
            <a:r>
              <a:rPr lang="en-US" sz="2400" dirty="0"/>
              <a:t>. Lower fungi like </a:t>
            </a:r>
            <a:r>
              <a:rPr lang="en-US" sz="2400" dirty="0" err="1"/>
              <a:t>Oomycetes</a:t>
            </a:r>
            <a:r>
              <a:rPr lang="en-US" sz="2400" dirty="0"/>
              <a:t> and </a:t>
            </a:r>
            <a:r>
              <a:rPr lang="en-US" sz="2400" dirty="0" err="1"/>
              <a:t>Zygomycetes</a:t>
            </a:r>
            <a:r>
              <a:rPr lang="en-US" sz="2400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543175"/>
            <a:ext cx="666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6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10600" cy="5584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Fungal </a:t>
            </a:r>
            <a:r>
              <a:rPr lang="en-US" sz="2000" dirty="0"/>
              <a:t>tissues: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/>
              <a:t>Plectenchyma</a:t>
            </a:r>
            <a:r>
              <a:rPr lang="en-US" sz="2000" dirty="0"/>
              <a:t>:(</a:t>
            </a:r>
            <a:r>
              <a:rPr lang="en-US" sz="2000" dirty="0" err="1"/>
              <a:t>plekein</a:t>
            </a:r>
            <a:r>
              <a:rPr lang="en-US" sz="2000" dirty="0"/>
              <a:t>=to </a:t>
            </a:r>
            <a:r>
              <a:rPr lang="en-US" sz="2000" dirty="0" err="1"/>
              <a:t>weave+enchyma</a:t>
            </a:r>
            <a:r>
              <a:rPr lang="en-US" sz="2000" dirty="0"/>
              <a:t>=infusion</a:t>
            </a:r>
            <a:r>
              <a:rPr lang="en-US" sz="2000" b="1" dirty="0"/>
              <a:t>) Fungal tissues are called </a:t>
            </a:r>
            <a:r>
              <a:rPr lang="en-US" sz="2000" b="1" dirty="0" err="1"/>
              <a:t>plectenchyma</a:t>
            </a:r>
            <a:r>
              <a:rPr lang="en-US" sz="2000" b="1" dirty="0"/>
              <a:t> </a:t>
            </a:r>
            <a:r>
              <a:rPr lang="en-US" sz="2000" dirty="0"/>
              <a:t>i.e., mycelium becomes organized into loosely or compactly woven tissue. This tissue compose various types of vegetative and reproductive structures.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Types of </a:t>
            </a:r>
            <a:r>
              <a:rPr lang="en-US" sz="2000" b="1" dirty="0" err="1"/>
              <a:t>plectenchyma</a:t>
            </a:r>
            <a:r>
              <a:rPr lang="en-US" sz="2000" b="1" dirty="0"/>
              <a:t>: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A. </a:t>
            </a:r>
            <a:r>
              <a:rPr lang="en-US" sz="2000" b="1" dirty="0" err="1"/>
              <a:t>Prosenchyma</a:t>
            </a:r>
            <a:r>
              <a:rPr lang="en-US" sz="2000" b="1" dirty="0"/>
              <a:t>: </a:t>
            </a:r>
            <a:r>
              <a:rPr lang="en-US" sz="2000" dirty="0"/>
              <a:t>It is a loosely woven tissue in which hyphae retain their individuality. </a:t>
            </a:r>
            <a:r>
              <a:rPr lang="en-US" sz="2000" dirty="0" err="1"/>
              <a:t>Eg</a:t>
            </a:r>
            <a:r>
              <a:rPr lang="en-US" sz="2000" dirty="0"/>
              <a:t>. Trauma in </a:t>
            </a:r>
            <a:r>
              <a:rPr lang="en-US" sz="2000" i="1" dirty="0" err="1"/>
              <a:t>Agaricus</a:t>
            </a:r>
            <a:r>
              <a:rPr lang="en-US" sz="2000" i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B. </a:t>
            </a:r>
            <a:r>
              <a:rPr lang="en-US" sz="2000" b="1" dirty="0" err="1"/>
              <a:t>Pseudoparenchyma</a:t>
            </a:r>
            <a:r>
              <a:rPr lang="en-US" sz="2000" dirty="0"/>
              <a:t>: It is compactly woven tissue in which hyphae loose their individuality resembling </a:t>
            </a:r>
            <a:r>
              <a:rPr lang="en-US" sz="2000" dirty="0" err="1"/>
              <a:t>parenchymatous</a:t>
            </a:r>
            <a:r>
              <a:rPr lang="en-US" sz="2000" dirty="0"/>
              <a:t> cells of plants hence named </a:t>
            </a:r>
            <a:r>
              <a:rPr lang="en-US" sz="2000" dirty="0" err="1"/>
              <a:t>Pseudoparenchyma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dirty="0" err="1"/>
              <a:t>Sclerotial</a:t>
            </a:r>
            <a:r>
              <a:rPr lang="en-US" sz="2000" dirty="0"/>
              <a:t> bodies of </a:t>
            </a:r>
            <a:r>
              <a:rPr lang="en-US" sz="2000" i="1" dirty="0" err="1"/>
              <a:t>Sclerotium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dirty="0" err="1"/>
              <a:t>rhizomorph</a:t>
            </a:r>
            <a:r>
              <a:rPr lang="en-US" sz="2000" dirty="0"/>
              <a:t> of </a:t>
            </a:r>
            <a:r>
              <a:rPr lang="en-US" sz="2000" i="1" dirty="0" err="1"/>
              <a:t>Armillariella</a:t>
            </a:r>
            <a:r>
              <a:rPr lang="en-US" sz="2000" i="1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48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28343"/>
            <a:ext cx="8839200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MODIFICATION OF MYCELIUM/ SPECIALISED SOMATIC STRUCTURES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Purpose :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1. to obtain nourishment i. e., for nutrition 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2. to resist or tolerate </a:t>
            </a:r>
            <a:r>
              <a:rPr lang="en-US" dirty="0" err="1"/>
              <a:t>unfavourable</a:t>
            </a:r>
            <a:r>
              <a:rPr lang="en-US" dirty="0"/>
              <a:t> conditions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3. for reproduction.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1. </a:t>
            </a:r>
            <a:r>
              <a:rPr lang="en-US" b="1" dirty="0" err="1"/>
              <a:t>Rhizomorphs</a:t>
            </a:r>
            <a:r>
              <a:rPr lang="en-US" b="1" dirty="0"/>
              <a:t>: </a:t>
            </a:r>
            <a:r>
              <a:rPr lang="en-US" dirty="0"/>
              <a:t>(</a:t>
            </a:r>
            <a:r>
              <a:rPr lang="en-US" dirty="0" err="1"/>
              <a:t>rhiza</a:t>
            </a:r>
            <a:r>
              <a:rPr lang="en-US" dirty="0"/>
              <a:t>=root, morph=shape) Thick strands of somatic hyphae forms a complex tissues that are resistant to adverse conditions. The structure of </a:t>
            </a:r>
            <a:r>
              <a:rPr lang="en-US" dirty="0" err="1"/>
              <a:t>rhizomorphs</a:t>
            </a:r>
            <a:r>
              <a:rPr lang="en-US" dirty="0"/>
              <a:t> resemble to root tip, hence the name </a:t>
            </a:r>
            <a:r>
              <a:rPr lang="en-US" dirty="0" err="1"/>
              <a:t>rhizomorph</a:t>
            </a:r>
            <a:r>
              <a:rPr lang="en-US" dirty="0"/>
              <a:t>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Armillariella</a:t>
            </a:r>
            <a:r>
              <a:rPr lang="en-US" i="1" dirty="0"/>
              <a:t> </a:t>
            </a:r>
            <a:r>
              <a:rPr lang="en-US" i="1" dirty="0" err="1"/>
              <a:t>mellea</a:t>
            </a:r>
            <a:r>
              <a:rPr lang="en-US" i="1" dirty="0"/>
              <a:t>.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2. </a:t>
            </a:r>
            <a:r>
              <a:rPr lang="en-US" b="1" dirty="0" err="1"/>
              <a:t>Sclerotium</a:t>
            </a:r>
            <a:r>
              <a:rPr lang="en-US" b="1" dirty="0"/>
              <a:t>: </a:t>
            </a:r>
            <a:r>
              <a:rPr lang="en-US" dirty="0"/>
              <a:t>(</a:t>
            </a:r>
            <a:r>
              <a:rPr lang="en-US" dirty="0" err="1"/>
              <a:t>skleron</a:t>
            </a:r>
            <a:r>
              <a:rPr lang="en-US" dirty="0"/>
              <a:t>=hard) pl. </a:t>
            </a:r>
            <a:r>
              <a:rPr lang="en-US" dirty="0" err="1"/>
              <a:t>sclerotia</a:t>
            </a:r>
            <a:r>
              <a:rPr lang="en-US" dirty="0"/>
              <a:t>: </a:t>
            </a:r>
            <a:r>
              <a:rPr lang="en-US" b="1" dirty="0"/>
              <a:t>It is a hard, round, dark </a:t>
            </a:r>
            <a:r>
              <a:rPr lang="en-US" b="1" dirty="0" err="1"/>
              <a:t>coloured</a:t>
            </a:r>
            <a:r>
              <a:rPr lang="en-US" b="1" dirty="0"/>
              <a:t> resting body which is resistant to </a:t>
            </a:r>
            <a:r>
              <a:rPr lang="en-US" b="1" dirty="0" err="1"/>
              <a:t>unfavourable</a:t>
            </a:r>
            <a:r>
              <a:rPr lang="en-US" b="1" dirty="0"/>
              <a:t> conditions. </a:t>
            </a:r>
            <a:r>
              <a:rPr lang="en-US" dirty="0" err="1"/>
              <a:t>Eg</a:t>
            </a:r>
            <a:r>
              <a:rPr lang="en-US" i="1" dirty="0"/>
              <a:t>. </a:t>
            </a:r>
            <a:r>
              <a:rPr lang="en-US" i="1" dirty="0" err="1"/>
              <a:t>Sclerotium</a:t>
            </a:r>
            <a:r>
              <a:rPr lang="en-US" i="1" dirty="0"/>
              <a:t>, </a:t>
            </a:r>
            <a:r>
              <a:rPr lang="en-US" i="1" dirty="0" err="1"/>
              <a:t>Rhizoctonia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710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763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3. </a:t>
            </a:r>
            <a:r>
              <a:rPr lang="en-US" sz="2000" b="1" dirty="0" err="1"/>
              <a:t>Stroma</a:t>
            </a:r>
            <a:r>
              <a:rPr lang="en-US" sz="2000" b="1" dirty="0"/>
              <a:t> </a:t>
            </a:r>
            <a:r>
              <a:rPr lang="en-US" sz="2000" dirty="0"/>
              <a:t>: (</a:t>
            </a:r>
            <a:r>
              <a:rPr lang="en-US" sz="2000" dirty="0" err="1"/>
              <a:t>stroma</a:t>
            </a:r>
            <a:r>
              <a:rPr lang="en-US" sz="2000" dirty="0"/>
              <a:t>=mattress) </a:t>
            </a:r>
            <a:r>
              <a:rPr lang="en-US" sz="2000" dirty="0" err="1"/>
              <a:t>pl.stromata</a:t>
            </a:r>
            <a:r>
              <a:rPr lang="en-US" sz="2000" dirty="0"/>
              <a:t>. </a:t>
            </a:r>
            <a:r>
              <a:rPr lang="en-US" sz="2000" b="1" dirty="0"/>
              <a:t>It is a compact somatic structure looks like a mattress or a cushion which produces spores or fruiting bodies. </a:t>
            </a:r>
            <a:r>
              <a:rPr lang="en-US" sz="2000" dirty="0" err="1"/>
              <a:t>Eg.</a:t>
            </a:r>
            <a:r>
              <a:rPr lang="en-US" sz="2000" i="1" dirty="0" err="1"/>
              <a:t>Cercospora</a:t>
            </a:r>
            <a:r>
              <a:rPr lang="en-US" sz="2000" i="1" dirty="0"/>
              <a:t>, </a:t>
            </a:r>
            <a:r>
              <a:rPr lang="en-US" sz="2000" i="1" dirty="0" err="1"/>
              <a:t>Claviceps</a:t>
            </a:r>
            <a:r>
              <a:rPr lang="en-US" sz="2000" i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4. </a:t>
            </a:r>
            <a:r>
              <a:rPr lang="en-US" sz="2000" b="1" dirty="0" err="1"/>
              <a:t>Haustorium</a:t>
            </a:r>
            <a:r>
              <a:rPr lang="en-US" sz="2000" dirty="0"/>
              <a:t>: (</a:t>
            </a:r>
            <a:r>
              <a:rPr lang="en-US" sz="2000" dirty="0" err="1"/>
              <a:t>hauster</a:t>
            </a:r>
            <a:r>
              <a:rPr lang="en-US" sz="2000" dirty="0"/>
              <a:t> = drinker) pl. </a:t>
            </a:r>
            <a:r>
              <a:rPr lang="en-US" sz="2000" dirty="0" err="1"/>
              <a:t>haustoria</a:t>
            </a:r>
            <a:r>
              <a:rPr lang="en-US" sz="2000" b="1" dirty="0"/>
              <a:t>. </a:t>
            </a:r>
            <a:r>
              <a:rPr lang="en-US" sz="2000" dirty="0"/>
              <a:t>Inter cellular hyphae produce special organs called </a:t>
            </a:r>
            <a:r>
              <a:rPr lang="en-US" sz="2000" dirty="0" err="1"/>
              <a:t>haustoria</a:t>
            </a:r>
            <a:r>
              <a:rPr lang="en-US" sz="2000" dirty="0"/>
              <a:t> which penetrate the host cell and absorb food</a:t>
            </a:r>
            <a:r>
              <a:rPr lang="en-US" sz="2000" b="1" dirty="0"/>
              <a:t>. </a:t>
            </a:r>
            <a:r>
              <a:rPr lang="en-US" sz="2000" i="1" dirty="0" err="1"/>
              <a:t>Albugo</a:t>
            </a:r>
            <a:r>
              <a:rPr lang="en-US" sz="2000" i="1" dirty="0"/>
              <a:t>, </a:t>
            </a:r>
            <a:r>
              <a:rPr lang="en-US" sz="2000" i="1" dirty="0" err="1"/>
              <a:t>Erysiphe</a:t>
            </a:r>
            <a:r>
              <a:rPr lang="en-US" sz="2000" i="1" dirty="0"/>
              <a:t>, </a:t>
            </a:r>
            <a:r>
              <a:rPr lang="en-US" sz="2000" i="1" dirty="0" err="1"/>
              <a:t>Peronospora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5. Rhizoids </a:t>
            </a:r>
            <a:r>
              <a:rPr lang="en-US" sz="2000" dirty="0"/>
              <a:t>: (</a:t>
            </a:r>
            <a:r>
              <a:rPr lang="en-US" sz="2000" dirty="0" err="1"/>
              <a:t>rhiza</a:t>
            </a:r>
            <a:r>
              <a:rPr lang="en-US" sz="2000" dirty="0"/>
              <a:t>=root, </a:t>
            </a:r>
            <a:r>
              <a:rPr lang="en-US" sz="2000" dirty="0" err="1"/>
              <a:t>oeides</a:t>
            </a:r>
            <a:r>
              <a:rPr lang="en-US" sz="2000" dirty="0"/>
              <a:t>=like) These are slender root like branched structures for anchoring the </a:t>
            </a:r>
            <a:r>
              <a:rPr lang="en-US" sz="2000" dirty="0" err="1"/>
              <a:t>thallus</a:t>
            </a:r>
            <a:r>
              <a:rPr lang="en-US" sz="2000" dirty="0"/>
              <a:t> and for obtaining nourishment from the substrate.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Rhizopus</a:t>
            </a:r>
            <a:r>
              <a:rPr lang="en-US" sz="2000" i="1" dirty="0"/>
              <a:t> </a:t>
            </a:r>
            <a:r>
              <a:rPr lang="en-US" sz="2000" i="1" dirty="0" err="1"/>
              <a:t>stolonifer</a:t>
            </a:r>
            <a:r>
              <a:rPr lang="en-US" sz="2000" i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6. </a:t>
            </a:r>
            <a:r>
              <a:rPr lang="en-US" sz="2000" b="1" dirty="0" err="1"/>
              <a:t>Appresorium</a:t>
            </a:r>
            <a:r>
              <a:rPr lang="en-US" sz="2000" b="1" dirty="0"/>
              <a:t> </a:t>
            </a:r>
            <a:r>
              <a:rPr lang="en-US" sz="2000" dirty="0"/>
              <a:t>: (</a:t>
            </a:r>
            <a:r>
              <a:rPr lang="en-US" sz="2000" dirty="0" err="1"/>
              <a:t>apprimere</a:t>
            </a:r>
            <a:r>
              <a:rPr lang="en-US" sz="2000" dirty="0"/>
              <a:t>=to press against) pl. </a:t>
            </a:r>
            <a:r>
              <a:rPr lang="en-US" sz="2000" dirty="0" err="1"/>
              <a:t>appressoria</a:t>
            </a:r>
            <a:r>
              <a:rPr lang="en-US" sz="2000" dirty="0"/>
              <a:t>. A flattened tip of hyphae or germ tube acting as pressing organ and gives rise to a minute </a:t>
            </a:r>
            <a:r>
              <a:rPr lang="en-US" sz="2000" b="1" dirty="0"/>
              <a:t>infection peg </a:t>
            </a:r>
            <a:r>
              <a:rPr lang="en-US" sz="2000" dirty="0"/>
              <a:t>which penetrates the epidermal cells of the host.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Puccinia</a:t>
            </a:r>
            <a:r>
              <a:rPr lang="en-US" sz="2000" i="1" dirty="0"/>
              <a:t>, </a:t>
            </a:r>
            <a:r>
              <a:rPr lang="en-US" sz="2000" i="1" dirty="0" err="1"/>
              <a:t>Colletotrichum</a:t>
            </a:r>
            <a:r>
              <a:rPr lang="en-US" sz="2000" i="1" dirty="0"/>
              <a:t>, </a:t>
            </a:r>
            <a:r>
              <a:rPr lang="en-US" sz="2000" i="1" dirty="0" err="1"/>
              <a:t>Erysiphe</a:t>
            </a:r>
            <a:r>
              <a:rPr lang="en-US" sz="2000" i="1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1729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839200" cy="555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/>
              <a:t>Reproduction in fungi 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/>
              <a:t>Reproduction is the formation of new individuals having all the characteristics of the species. </a:t>
            </a:r>
          </a:p>
          <a:p>
            <a:pPr algn="just">
              <a:lnSpc>
                <a:spcPct val="200000"/>
              </a:lnSpc>
            </a:pPr>
            <a:r>
              <a:rPr lang="en-US" b="1" dirty="0"/>
              <a:t>Types of reproduction: 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fr-FR" dirty="0"/>
              <a:t>1. </a:t>
            </a:r>
            <a:r>
              <a:rPr lang="fr-FR" dirty="0" err="1"/>
              <a:t>Asexual</a:t>
            </a:r>
            <a:r>
              <a:rPr lang="fr-FR" dirty="0"/>
              <a:t> /non-</a:t>
            </a:r>
            <a:r>
              <a:rPr lang="fr-FR" dirty="0" err="1"/>
              <a:t>sexual</a:t>
            </a:r>
            <a:r>
              <a:rPr lang="fr-FR" dirty="0"/>
              <a:t> / </a:t>
            </a:r>
            <a:r>
              <a:rPr lang="fr-FR" dirty="0" err="1"/>
              <a:t>vegetative</a:t>
            </a:r>
            <a:r>
              <a:rPr lang="fr-FR" dirty="0"/>
              <a:t> / </a:t>
            </a:r>
            <a:r>
              <a:rPr lang="fr-FR" dirty="0" err="1"/>
              <a:t>somatic</a:t>
            </a:r>
            <a:r>
              <a:rPr lang="fr-FR" dirty="0"/>
              <a:t> reproduction 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2. Sexual reproduction </a:t>
            </a:r>
          </a:p>
          <a:p>
            <a:pPr algn="just">
              <a:lnSpc>
                <a:spcPct val="200000"/>
              </a:lnSpc>
            </a:pPr>
            <a:r>
              <a:rPr lang="en-US" b="1" dirty="0"/>
              <a:t>1. Asexual reproduction: 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/>
              <a:t>Asexual reproduction stage is also known as </a:t>
            </a:r>
            <a:r>
              <a:rPr lang="en-US" b="1" dirty="0"/>
              <a:t>imperfect stage </a:t>
            </a:r>
            <a:r>
              <a:rPr lang="en-US" dirty="0"/>
              <a:t>and technically called as </a:t>
            </a:r>
            <a:r>
              <a:rPr lang="en-US" b="1" dirty="0"/>
              <a:t>anamorphic stage</a:t>
            </a:r>
            <a:r>
              <a:rPr lang="en-US" dirty="0"/>
              <a:t>. There is no union of nuclei /sex cells/ sex organs. It is repeated several times during the life span of a fungus hence, it is more important for fungi than sexual reproduction. Asexual spores are formed after mitosis, hence also called </a:t>
            </a:r>
            <a:r>
              <a:rPr lang="en-US" b="1" dirty="0" err="1"/>
              <a:t>mitospores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158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143000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Methods of asexual reproduction: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1. Fragmentation: </a:t>
            </a:r>
            <a:r>
              <a:rPr lang="en-US" sz="2000" dirty="0"/>
              <a:t>Hypha of fungus breaks into a fragments, which function as a propagating unit are called </a:t>
            </a:r>
            <a:r>
              <a:rPr lang="en-US" sz="2000" dirty="0" err="1"/>
              <a:t>arthrospores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Oidium</a:t>
            </a:r>
            <a:r>
              <a:rPr lang="en-US" sz="2000" i="1" dirty="0"/>
              <a:t>. </a:t>
            </a:r>
            <a:r>
              <a:rPr lang="en-US" sz="2000" dirty="0" err="1"/>
              <a:t>chlamydospores</a:t>
            </a:r>
            <a:r>
              <a:rPr lang="en-US" sz="2000" dirty="0"/>
              <a:t> are thick walled resistant spores. </a:t>
            </a:r>
            <a:r>
              <a:rPr lang="en-US" sz="2000" dirty="0" err="1"/>
              <a:t>Eg.</a:t>
            </a:r>
            <a:r>
              <a:rPr lang="en-US" sz="2000" i="1" dirty="0" err="1"/>
              <a:t>Fusarium</a:t>
            </a:r>
            <a:r>
              <a:rPr lang="en-US" sz="2000" i="1" dirty="0"/>
              <a:t> </a:t>
            </a:r>
            <a:r>
              <a:rPr lang="en-US" sz="2000" i="1" dirty="0" err="1"/>
              <a:t>oxysporum</a:t>
            </a:r>
            <a:r>
              <a:rPr lang="en-US" sz="2000" i="1" dirty="0"/>
              <a:t>, </a:t>
            </a:r>
            <a:r>
              <a:rPr lang="en-US" sz="2000" i="1" dirty="0" err="1"/>
              <a:t>Ustilago</a:t>
            </a:r>
            <a:r>
              <a:rPr lang="en-US" sz="2000" i="1" dirty="0"/>
              <a:t> </a:t>
            </a:r>
            <a:r>
              <a:rPr lang="en-US" sz="2000" i="1" dirty="0" err="1"/>
              <a:t>tritici</a:t>
            </a:r>
            <a:r>
              <a:rPr lang="en-US" sz="2000" i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2. Fission / Transverse fission: The parent cell divides into two </a:t>
            </a:r>
            <a:r>
              <a:rPr lang="en-US" sz="2000" b="1" dirty="0" err="1"/>
              <a:t>daughtercells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b="1" i="1" dirty="0"/>
              <a:t>Saccharomyces </a:t>
            </a:r>
            <a:r>
              <a:rPr lang="en-US" sz="2000" i="1" dirty="0" err="1"/>
              <a:t>cerevisiae</a:t>
            </a:r>
            <a:r>
              <a:rPr lang="en-US" sz="2000" i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3. Budding: The spores formed through budding are called </a:t>
            </a:r>
            <a:r>
              <a:rPr lang="en-US" sz="2000" b="1" dirty="0" err="1"/>
              <a:t>blastospores</a:t>
            </a:r>
            <a:r>
              <a:rPr lang="en-US" sz="2000" dirty="0"/>
              <a:t>..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b="1" i="1" dirty="0"/>
              <a:t>Saccharomyces </a:t>
            </a:r>
            <a:r>
              <a:rPr lang="en-US" sz="2000" i="1" dirty="0" err="1"/>
              <a:t>cerevisiae</a:t>
            </a:r>
            <a:r>
              <a:rPr lang="en-US" sz="2000" i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4. Sporulation (spores): </a:t>
            </a:r>
            <a:r>
              <a:rPr lang="en-US" sz="2000" dirty="0"/>
              <a:t>The process of production of spores is called sporulation</a:t>
            </a:r>
            <a:r>
              <a:rPr lang="en-US" sz="2000" b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Spore: </a:t>
            </a:r>
            <a:r>
              <a:rPr lang="en-US" sz="2000" dirty="0"/>
              <a:t>It is asexual propagating unit of the fungi, functioning as a seed. </a:t>
            </a:r>
          </a:p>
        </p:txBody>
      </p:sp>
    </p:spTree>
    <p:extLst>
      <p:ext uri="{BB962C8B-B14F-4D97-AF65-F5344CB8AC3E}">
        <p14:creationId xmlns:p14="http://schemas.microsoft.com/office/powerpoint/2010/main" val="88776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38997"/>
            <a:ext cx="6858000" cy="488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2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There are 2 main types of spores.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1. </a:t>
            </a:r>
            <a:r>
              <a:rPr lang="en-US" sz="2000" b="1" dirty="0" err="1"/>
              <a:t>Sporangiospores</a:t>
            </a:r>
            <a:r>
              <a:rPr lang="en-US" sz="2000" b="1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2. Conidia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1. </a:t>
            </a:r>
            <a:r>
              <a:rPr lang="en-US" sz="2000" b="1" dirty="0" err="1"/>
              <a:t>Sporangiospores</a:t>
            </a:r>
            <a:r>
              <a:rPr lang="en-US" sz="2000" b="1" dirty="0"/>
              <a:t>: </a:t>
            </a:r>
            <a:r>
              <a:rPr lang="en-US" sz="2000" dirty="0"/>
              <a:t>When the asexual spores are produced within the sporangia are called </a:t>
            </a:r>
            <a:r>
              <a:rPr lang="en-US" sz="2000" dirty="0" err="1"/>
              <a:t>sporangiospores</a:t>
            </a:r>
            <a:r>
              <a:rPr lang="en-US" sz="2000" dirty="0"/>
              <a:t>. The special hypha bearing sporangium is called </a:t>
            </a:r>
            <a:r>
              <a:rPr lang="en-US" sz="2000" dirty="0" err="1"/>
              <a:t>sporangiophore</a:t>
            </a:r>
            <a:r>
              <a:rPr lang="en-US" sz="2000" dirty="0"/>
              <a:t>. E.g. </a:t>
            </a:r>
            <a:r>
              <a:rPr lang="en-US" sz="2000" i="1" dirty="0" err="1"/>
              <a:t>Rhizopus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Types.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a. Zoospores/</a:t>
            </a:r>
            <a:r>
              <a:rPr lang="en-US" sz="2000" b="1" dirty="0" err="1"/>
              <a:t>planospores</a:t>
            </a:r>
            <a:r>
              <a:rPr lang="en-US" sz="2000" b="1" dirty="0"/>
              <a:t>: which are motile by flagella</a:t>
            </a:r>
            <a:r>
              <a:rPr lang="en-US" sz="2000" dirty="0"/>
              <a:t>. Also known as </a:t>
            </a:r>
            <a:r>
              <a:rPr lang="en-US" sz="2000" dirty="0" err="1"/>
              <a:t>planospores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b="1" i="1" dirty="0" err="1"/>
              <a:t>Pythium</a:t>
            </a:r>
            <a:r>
              <a:rPr lang="en-US" sz="2000" b="1" i="1" dirty="0"/>
              <a:t>, </a:t>
            </a:r>
            <a:r>
              <a:rPr lang="en-US" sz="2000" b="1" i="1" dirty="0" err="1"/>
              <a:t>Phytophthora</a:t>
            </a:r>
            <a:r>
              <a:rPr lang="en-US" sz="2000" i="1" dirty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250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10600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Aplanospores</a:t>
            </a:r>
            <a:r>
              <a:rPr lang="en-US" sz="2400" dirty="0"/>
              <a:t>: </a:t>
            </a:r>
            <a:r>
              <a:rPr lang="en-US" sz="2400" dirty="0" err="1"/>
              <a:t>Sporangiospores</a:t>
            </a:r>
            <a:r>
              <a:rPr lang="en-US" sz="2400" dirty="0"/>
              <a:t> </a:t>
            </a:r>
            <a:r>
              <a:rPr lang="en-US" sz="2400" b="1" dirty="0"/>
              <a:t>which are non-motile without flagella </a:t>
            </a:r>
            <a:r>
              <a:rPr lang="en-US" sz="2400" dirty="0" err="1"/>
              <a:t>Eg</a:t>
            </a:r>
            <a:r>
              <a:rPr lang="en-US" sz="2400" i="1" dirty="0"/>
              <a:t>. </a:t>
            </a:r>
            <a:r>
              <a:rPr lang="en-US" sz="2400" i="1" dirty="0" err="1"/>
              <a:t>Rhizopus</a:t>
            </a:r>
            <a:r>
              <a:rPr lang="en-US" sz="2400" i="1" dirty="0"/>
              <a:t>, </a:t>
            </a:r>
            <a:r>
              <a:rPr lang="en-US" sz="2400" i="1" dirty="0" err="1"/>
              <a:t>Mucor</a:t>
            </a:r>
            <a:r>
              <a:rPr lang="en-US" sz="2400" i="1" dirty="0"/>
              <a:t>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(2.) Conidia / </a:t>
            </a:r>
            <a:r>
              <a:rPr lang="en-US" sz="2400" b="1" dirty="0" err="1"/>
              <a:t>Conidiospores</a:t>
            </a:r>
            <a:r>
              <a:rPr lang="en-US" sz="2400" dirty="0"/>
              <a:t>: ( </a:t>
            </a:r>
            <a:r>
              <a:rPr lang="en-US" sz="2400" dirty="0" err="1"/>
              <a:t>konis</a:t>
            </a:r>
            <a:r>
              <a:rPr lang="en-US" sz="2400" dirty="0"/>
              <a:t>=dust; </a:t>
            </a:r>
            <a:r>
              <a:rPr lang="en-US" sz="2400" dirty="0" err="1"/>
              <a:t>oides</a:t>
            </a:r>
            <a:r>
              <a:rPr lang="en-US" sz="2400" dirty="0"/>
              <a:t>=like ) Conidia are non- motile asexual spores which arises from </a:t>
            </a:r>
            <a:r>
              <a:rPr lang="en-US" sz="2400" b="1" dirty="0"/>
              <a:t>conidiophore.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Asexual fruiting bodies: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(a) </a:t>
            </a:r>
            <a:r>
              <a:rPr lang="en-US" sz="2400" b="1" dirty="0" err="1"/>
              <a:t>Pycnidium</a:t>
            </a:r>
            <a:r>
              <a:rPr lang="en-US" sz="2400" b="1" dirty="0"/>
              <a:t>: (</a:t>
            </a:r>
            <a:r>
              <a:rPr lang="en-US" sz="2400" dirty="0"/>
              <a:t>pl. </a:t>
            </a:r>
            <a:r>
              <a:rPr lang="en-US" sz="2400" dirty="0" err="1"/>
              <a:t>pycnidia</a:t>
            </a:r>
            <a:r>
              <a:rPr lang="en-US" sz="2400" dirty="0"/>
              <a:t>) It is </a:t>
            </a:r>
            <a:r>
              <a:rPr lang="en-US" sz="2400" b="1" dirty="0"/>
              <a:t>flask shaped </a:t>
            </a:r>
            <a:r>
              <a:rPr lang="en-US" sz="2400" dirty="0"/>
              <a:t>fruiting body. </a:t>
            </a:r>
            <a:r>
              <a:rPr lang="en-US" sz="2400" dirty="0" err="1"/>
              <a:t>Eg</a:t>
            </a:r>
            <a:r>
              <a:rPr lang="en-US" sz="2400" dirty="0"/>
              <a:t>. </a:t>
            </a:r>
            <a:r>
              <a:rPr lang="en-US" sz="2400" i="1" dirty="0" err="1"/>
              <a:t>Phomopsis</a:t>
            </a:r>
            <a:r>
              <a:rPr lang="en-US" sz="2400" i="1" dirty="0"/>
              <a:t>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(b) </a:t>
            </a:r>
            <a:r>
              <a:rPr lang="en-US" sz="2400" b="1" dirty="0" err="1"/>
              <a:t>Acervulus</a:t>
            </a:r>
            <a:r>
              <a:rPr lang="en-US" sz="2400" dirty="0"/>
              <a:t>: (pl. </a:t>
            </a:r>
            <a:r>
              <a:rPr lang="en-US" sz="2400" dirty="0" err="1"/>
              <a:t>acervuli</a:t>
            </a:r>
            <a:r>
              <a:rPr lang="en-US" sz="2400" dirty="0"/>
              <a:t>) A flat or </a:t>
            </a:r>
            <a:r>
              <a:rPr lang="en-US" sz="2400" b="1" dirty="0"/>
              <a:t>saucer shaped </a:t>
            </a:r>
            <a:r>
              <a:rPr lang="en-US" sz="2400" dirty="0"/>
              <a:t>fruiting body with a </a:t>
            </a:r>
            <a:r>
              <a:rPr lang="en-US" sz="2400" dirty="0" err="1"/>
              <a:t>stromatic</a:t>
            </a:r>
            <a:r>
              <a:rPr lang="en-US" sz="2400" dirty="0"/>
              <a:t> mat of hyphae. </a:t>
            </a:r>
            <a:r>
              <a:rPr lang="en-US" sz="2400" dirty="0" err="1"/>
              <a:t>Eg.</a:t>
            </a:r>
            <a:r>
              <a:rPr lang="en-US" sz="2400" i="1" dirty="0" err="1"/>
              <a:t>Colletotrichum</a:t>
            </a:r>
            <a:r>
              <a:rPr lang="en-US" sz="2400" i="1" dirty="0"/>
              <a:t>, </a:t>
            </a:r>
            <a:r>
              <a:rPr lang="en-US" sz="2400" i="1" dirty="0" err="1"/>
              <a:t>Pestalotiopsis</a:t>
            </a:r>
            <a:r>
              <a:rPr lang="en-US" sz="2400" i="1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8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(c) </a:t>
            </a:r>
            <a:r>
              <a:rPr lang="en-US" sz="2000" b="1" dirty="0" err="1"/>
              <a:t>Sporodochium</a:t>
            </a:r>
            <a:r>
              <a:rPr lang="en-US" sz="2000" b="1" dirty="0"/>
              <a:t> :</a:t>
            </a:r>
            <a:r>
              <a:rPr lang="en-US" sz="2000" dirty="0"/>
              <a:t>(pl. </a:t>
            </a:r>
            <a:r>
              <a:rPr lang="en-US" sz="2000" dirty="0" err="1"/>
              <a:t>sporodochia</a:t>
            </a:r>
            <a:r>
              <a:rPr lang="en-US" sz="2000" b="1" dirty="0"/>
              <a:t>) </a:t>
            </a:r>
            <a:r>
              <a:rPr lang="en-US" sz="2000" dirty="0"/>
              <a:t>A </a:t>
            </a:r>
            <a:r>
              <a:rPr lang="en-US" sz="2000" b="1" dirty="0"/>
              <a:t>cushion shaped </a:t>
            </a:r>
            <a:r>
              <a:rPr lang="en-US" sz="2000" dirty="0"/>
              <a:t>asexual fruiting body.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Fusarium</a:t>
            </a:r>
            <a:r>
              <a:rPr lang="en-US" sz="2000" i="1" dirty="0"/>
              <a:t>. </a:t>
            </a:r>
            <a:endParaRPr lang="en-US" sz="2000" i="1" dirty="0" smtClean="0"/>
          </a:p>
          <a:p>
            <a:pPr algn="just">
              <a:lnSpc>
                <a:spcPct val="150000"/>
              </a:lnSpc>
            </a:pPr>
            <a:endParaRPr lang="en-US" sz="2000" i="1" dirty="0"/>
          </a:p>
          <a:p>
            <a:pPr algn="just">
              <a:lnSpc>
                <a:spcPct val="150000"/>
              </a:lnSpc>
            </a:pPr>
            <a:endParaRPr lang="en-US" sz="2000" i="1" dirty="0" smtClean="0"/>
          </a:p>
          <a:p>
            <a:pPr algn="just">
              <a:lnSpc>
                <a:spcPct val="150000"/>
              </a:lnSpc>
            </a:pPr>
            <a:endParaRPr lang="en-US" sz="2000" i="1" dirty="0" smtClean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(d) </a:t>
            </a:r>
            <a:r>
              <a:rPr lang="en-US" sz="2000" b="1" dirty="0" err="1"/>
              <a:t>Synnemata</a:t>
            </a:r>
            <a:r>
              <a:rPr lang="en-US" sz="2000" b="1" dirty="0"/>
              <a:t>: </a:t>
            </a:r>
            <a:r>
              <a:rPr lang="en-US" sz="2000" dirty="0"/>
              <a:t>( </a:t>
            </a:r>
            <a:r>
              <a:rPr lang="en-US" sz="2000" dirty="0" err="1"/>
              <a:t>pl.synnema</a:t>
            </a:r>
            <a:r>
              <a:rPr lang="en-US" sz="2000" dirty="0"/>
              <a:t> ) A group of conidiophores often </a:t>
            </a:r>
            <a:r>
              <a:rPr lang="en-US" sz="2000" b="1" dirty="0"/>
              <a:t>united at the base </a:t>
            </a:r>
            <a:r>
              <a:rPr lang="en-US" sz="2000" dirty="0"/>
              <a:t>and free at the top. </a:t>
            </a:r>
            <a:r>
              <a:rPr lang="en-US" sz="2000" dirty="0" err="1"/>
              <a:t>Eg.</a:t>
            </a:r>
            <a:r>
              <a:rPr lang="en-US" sz="2000" i="1" dirty="0" err="1"/>
              <a:t>Graphium</a:t>
            </a:r>
            <a:r>
              <a:rPr lang="en-US" sz="2000" i="1" dirty="0"/>
              <a:t>.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28725"/>
            <a:ext cx="1990724" cy="199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65177"/>
            <a:ext cx="1962150" cy="216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1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Course Objectives </a:t>
            </a:r>
            <a:endParaRPr lang="en-US" sz="3200" b="1" dirty="0"/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1</a:t>
            </a:r>
            <a:r>
              <a:rPr lang="en-US" sz="2400" b="1" dirty="0"/>
              <a:t>: </a:t>
            </a:r>
            <a:r>
              <a:rPr lang="en-US" sz="2400" dirty="0"/>
              <a:t>Name and identify different Diseases, nature of pathogens and different strategies for management of plant diseases.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2</a:t>
            </a:r>
            <a:r>
              <a:rPr lang="en-US" sz="2400" b="1" dirty="0"/>
              <a:t>: </a:t>
            </a:r>
            <a:r>
              <a:rPr lang="en-US" sz="2400" dirty="0"/>
              <a:t>Outline concepts, nomenclature, classification and characters of pathogens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3</a:t>
            </a:r>
            <a:r>
              <a:rPr lang="en-US" sz="2400" b="1" dirty="0"/>
              <a:t>: </a:t>
            </a:r>
            <a:r>
              <a:rPr lang="en-US" sz="2400" dirty="0"/>
              <a:t>Apply different principles and methods for plant disease management.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4</a:t>
            </a:r>
            <a:r>
              <a:rPr lang="en-US" sz="2400" b="1" dirty="0"/>
              <a:t>: </a:t>
            </a:r>
            <a:r>
              <a:rPr lang="en-US" sz="2400" dirty="0"/>
              <a:t>Take a part in identification of diseases and marketing of relevant pesticides.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5</a:t>
            </a:r>
            <a:r>
              <a:rPr lang="en-US" sz="2400" b="1" dirty="0"/>
              <a:t>: </a:t>
            </a:r>
            <a:r>
              <a:rPr lang="en-US" sz="2400" dirty="0"/>
              <a:t>Conclude methods to diagnose and manage a wide range of plant diseases. </a:t>
            </a:r>
          </a:p>
        </p:txBody>
      </p:sp>
    </p:spTree>
    <p:extLst>
      <p:ext uri="{BB962C8B-B14F-4D97-AF65-F5344CB8AC3E}">
        <p14:creationId xmlns:p14="http://schemas.microsoft.com/office/powerpoint/2010/main" val="280892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83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SEXUAL REPRODUCTION: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Phases in Sexual reproduction: There are 3 phases in sexual reproduction.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1. </a:t>
            </a:r>
            <a:r>
              <a:rPr lang="en-US" sz="2000" dirty="0" err="1"/>
              <a:t>Plasmogamy</a:t>
            </a:r>
            <a:r>
              <a:rPr lang="en-US" sz="2000" dirty="0"/>
              <a:t>: union of two protoplasts takes place. As a result of it the two nuclei come together within the same cell.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2. </a:t>
            </a:r>
            <a:r>
              <a:rPr lang="en-US" sz="2000" dirty="0" err="1"/>
              <a:t>Karyogamy</a:t>
            </a:r>
            <a:r>
              <a:rPr lang="en-US" sz="2000" dirty="0"/>
              <a:t>: Union of 2 sexually compatible nuclei brought together by </a:t>
            </a:r>
            <a:r>
              <a:rPr lang="en-US" sz="2000" dirty="0" err="1"/>
              <a:t>plasmogamy</a:t>
            </a:r>
            <a:r>
              <a:rPr lang="en-US" sz="2000" dirty="0"/>
              <a:t> to form a diploid nucleus (2n) i.e., zygote.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3. Meiosis: This is reduction division. The number of chromosomes is reduced to haploid (n) i.e., diploid nucleus results into haploid nucleus. </a:t>
            </a:r>
          </a:p>
        </p:txBody>
      </p:sp>
    </p:spTree>
    <p:extLst>
      <p:ext uri="{BB962C8B-B14F-4D97-AF65-F5344CB8AC3E}">
        <p14:creationId xmlns:p14="http://schemas.microsoft.com/office/powerpoint/2010/main" val="169426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68949"/>
            <a:ext cx="8610600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Sexual stage is perfect stage and technically called as </a:t>
            </a:r>
            <a:r>
              <a:rPr lang="en-US" b="1" dirty="0" err="1"/>
              <a:t>teleomorphic</a:t>
            </a:r>
            <a:r>
              <a:rPr lang="en-US" b="1" dirty="0"/>
              <a:t> stage.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Sexual spores are thick walled, resistant to </a:t>
            </a:r>
            <a:r>
              <a:rPr lang="en-US" dirty="0" err="1"/>
              <a:t>unfavourable</a:t>
            </a:r>
            <a:r>
              <a:rPr lang="en-US" dirty="0"/>
              <a:t> conditions are called as resting spores. Sexual spores are definite in number.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Sex organs of fungi :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 err="1"/>
              <a:t>Gametangia</a:t>
            </a:r>
            <a:r>
              <a:rPr lang="en-US" b="1" dirty="0"/>
              <a:t>: </a:t>
            </a:r>
            <a:r>
              <a:rPr lang="en-US" dirty="0"/>
              <a:t>Sex organs of fungi are called </a:t>
            </a:r>
            <a:r>
              <a:rPr lang="en-US" dirty="0" err="1"/>
              <a:t>gametangia</a:t>
            </a:r>
            <a:r>
              <a:rPr lang="en-US" dirty="0"/>
              <a:t> containing gametes.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Gametes</a:t>
            </a:r>
            <a:r>
              <a:rPr lang="en-US" dirty="0"/>
              <a:t>: Sex cells are called as gametes.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Antheridium</a:t>
            </a:r>
            <a:r>
              <a:rPr lang="en-US" dirty="0"/>
              <a:t>: (pl. antheridia ) Male </a:t>
            </a:r>
            <a:r>
              <a:rPr lang="en-US" dirty="0" err="1"/>
              <a:t>gametangium</a:t>
            </a:r>
            <a:r>
              <a:rPr lang="en-US" dirty="0"/>
              <a:t> is called as antheridium. </a:t>
            </a:r>
          </a:p>
          <a:p>
            <a:pPr algn="just">
              <a:lnSpc>
                <a:spcPct val="150000"/>
              </a:lnSpc>
            </a:pPr>
            <a:r>
              <a:rPr lang="en-US" b="1" dirty="0" err="1"/>
              <a:t>Oogonium</a:t>
            </a:r>
            <a:r>
              <a:rPr lang="en-US" b="1" dirty="0"/>
              <a:t>/Ascogonium: </a:t>
            </a:r>
            <a:r>
              <a:rPr lang="en-US" dirty="0"/>
              <a:t>The female </a:t>
            </a:r>
            <a:r>
              <a:rPr lang="en-US" dirty="0" err="1"/>
              <a:t>gametangium</a:t>
            </a:r>
            <a:r>
              <a:rPr lang="en-US" dirty="0"/>
              <a:t> is called </a:t>
            </a:r>
            <a:r>
              <a:rPr lang="en-US" dirty="0" err="1"/>
              <a:t>Oogonium</a:t>
            </a:r>
            <a:r>
              <a:rPr lang="en-US" dirty="0"/>
              <a:t> (</a:t>
            </a:r>
            <a:r>
              <a:rPr lang="en-US" dirty="0" err="1"/>
              <a:t>oomycetes</a:t>
            </a:r>
            <a:r>
              <a:rPr lang="en-US" dirty="0"/>
              <a:t>) or ascogonium (</a:t>
            </a:r>
            <a:r>
              <a:rPr lang="en-US" dirty="0" err="1"/>
              <a:t>ascomycotina</a:t>
            </a:r>
            <a:r>
              <a:rPr lang="en-US" dirty="0"/>
              <a:t>). </a:t>
            </a:r>
          </a:p>
          <a:p>
            <a:pPr algn="just">
              <a:lnSpc>
                <a:spcPct val="150000"/>
              </a:lnSpc>
            </a:pPr>
            <a:r>
              <a:rPr lang="en-US" b="1" dirty="0" err="1"/>
              <a:t>Planogametes</a:t>
            </a:r>
            <a:r>
              <a:rPr lang="en-US" dirty="0"/>
              <a:t>: If gametes are motile called </a:t>
            </a:r>
            <a:r>
              <a:rPr lang="en-US" dirty="0" err="1"/>
              <a:t>planogametes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Isogametes</a:t>
            </a:r>
            <a:r>
              <a:rPr lang="en-US" dirty="0"/>
              <a:t>: If gametes are similar morphologically called as isogametes.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Heterogametes</a:t>
            </a:r>
            <a:r>
              <a:rPr lang="en-US" dirty="0"/>
              <a:t>: If gametes differ morphologically, they are called heterogametes.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+ or – signs: </a:t>
            </a:r>
            <a:r>
              <a:rPr lang="en-US" dirty="0"/>
              <a:t>‘ + ’ ( male) and ‘ – ’ ( female ). </a:t>
            </a:r>
          </a:p>
        </p:txBody>
      </p:sp>
    </p:spTree>
    <p:extLst>
      <p:ext uri="{BB962C8B-B14F-4D97-AF65-F5344CB8AC3E}">
        <p14:creationId xmlns:p14="http://schemas.microsoft.com/office/powerpoint/2010/main" val="153491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10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b="1" dirty="0"/>
              <a:t>Methods of sexual reproduction : 5 methods. 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dirty="0"/>
              <a:t>1. </a:t>
            </a:r>
            <a:r>
              <a:rPr lang="en-US" dirty="0" err="1"/>
              <a:t>Planogametic</a:t>
            </a:r>
            <a:r>
              <a:rPr lang="en-US" dirty="0"/>
              <a:t> copulation. 2. </a:t>
            </a:r>
            <a:r>
              <a:rPr lang="en-US" dirty="0" err="1"/>
              <a:t>Gametangial</a:t>
            </a:r>
            <a:r>
              <a:rPr lang="en-US" dirty="0"/>
              <a:t> contact 3. </a:t>
            </a:r>
            <a:r>
              <a:rPr lang="en-US" dirty="0" err="1"/>
              <a:t>Gametangial</a:t>
            </a:r>
            <a:r>
              <a:rPr lang="en-US" dirty="0"/>
              <a:t> copulation 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4. </a:t>
            </a:r>
            <a:r>
              <a:rPr lang="en-US" dirty="0" err="1"/>
              <a:t>Spermatisation</a:t>
            </a:r>
            <a:r>
              <a:rPr lang="en-US" dirty="0"/>
              <a:t> 5. </a:t>
            </a:r>
            <a:r>
              <a:rPr lang="en-US" dirty="0" err="1"/>
              <a:t>Somatogamy</a:t>
            </a:r>
            <a:r>
              <a:rPr lang="en-US" dirty="0"/>
              <a:t> . </a:t>
            </a:r>
          </a:p>
          <a:p>
            <a:pPr algn="just">
              <a:lnSpc>
                <a:spcPct val="200000"/>
              </a:lnSpc>
            </a:pPr>
            <a:r>
              <a:rPr lang="en-US" b="1" dirty="0"/>
              <a:t>1. </a:t>
            </a:r>
            <a:r>
              <a:rPr lang="en-US" b="1" dirty="0" err="1"/>
              <a:t>Planogametic</a:t>
            </a:r>
            <a:r>
              <a:rPr lang="en-US" b="1" dirty="0"/>
              <a:t> copulation ( </a:t>
            </a:r>
            <a:r>
              <a:rPr lang="en-US" b="1" dirty="0" err="1"/>
              <a:t>gametogamy</a:t>
            </a:r>
            <a:r>
              <a:rPr lang="en-US" b="1" dirty="0"/>
              <a:t> ): </a:t>
            </a:r>
            <a:r>
              <a:rPr lang="en-US" dirty="0"/>
              <a:t>This involves the union of 2 naked gametes one or both of which are motile. </a:t>
            </a:r>
          </a:p>
          <a:p>
            <a:pPr algn="just">
              <a:lnSpc>
                <a:spcPct val="200000"/>
              </a:lnSpc>
            </a:pPr>
            <a:r>
              <a:rPr lang="en-US" b="1" dirty="0"/>
              <a:t>a. Isogamy (</a:t>
            </a:r>
            <a:r>
              <a:rPr lang="en-US" b="1" dirty="0" err="1"/>
              <a:t>Isogamous</a:t>
            </a:r>
            <a:r>
              <a:rPr lang="en-US" b="1" dirty="0"/>
              <a:t> </a:t>
            </a:r>
            <a:r>
              <a:rPr lang="en-US" b="1" dirty="0" err="1"/>
              <a:t>planogametic</a:t>
            </a:r>
            <a:r>
              <a:rPr lang="en-US" b="1" dirty="0"/>
              <a:t> copulation) </a:t>
            </a:r>
            <a:r>
              <a:rPr lang="en-US" dirty="0"/>
              <a:t>: If both gametes are motile and </a:t>
            </a:r>
            <a:r>
              <a:rPr lang="en-US" dirty="0" err="1"/>
              <a:t>similar.Eg</a:t>
            </a:r>
            <a:r>
              <a:rPr lang="en-US" dirty="0"/>
              <a:t>. </a:t>
            </a:r>
            <a:r>
              <a:rPr lang="en-US" i="1" dirty="0" err="1"/>
              <a:t>Plasmodiophora</a:t>
            </a:r>
            <a:r>
              <a:rPr lang="en-US" i="1" dirty="0"/>
              <a:t> </a:t>
            </a:r>
            <a:r>
              <a:rPr lang="en-US" i="1" dirty="0" err="1"/>
              <a:t>brassicae</a:t>
            </a:r>
            <a:r>
              <a:rPr lang="en-US" i="1" dirty="0"/>
              <a:t>. 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b="1" dirty="0"/>
              <a:t>b. </a:t>
            </a:r>
            <a:r>
              <a:rPr lang="en-US" b="1" dirty="0" err="1"/>
              <a:t>Anisogamy</a:t>
            </a:r>
            <a:r>
              <a:rPr lang="en-US" b="1" dirty="0"/>
              <a:t> (</a:t>
            </a:r>
            <a:r>
              <a:rPr lang="en-US" b="1" dirty="0" err="1"/>
              <a:t>Anisogamous</a:t>
            </a:r>
            <a:r>
              <a:rPr lang="en-US" b="1" dirty="0"/>
              <a:t> </a:t>
            </a:r>
            <a:r>
              <a:rPr lang="en-US" b="1" dirty="0" err="1"/>
              <a:t>planogametic</a:t>
            </a:r>
            <a:r>
              <a:rPr lang="en-US" b="1" dirty="0"/>
              <a:t> copulation) </a:t>
            </a:r>
            <a:r>
              <a:rPr lang="en-US" dirty="0"/>
              <a:t>: If both gametes are motile but </a:t>
            </a:r>
            <a:r>
              <a:rPr lang="en-US" dirty="0" err="1"/>
              <a:t>dissimilar.E</a:t>
            </a:r>
            <a:r>
              <a:rPr lang="en-US" dirty="0"/>
              <a:t> g. </a:t>
            </a:r>
            <a:r>
              <a:rPr lang="en-US" i="1" dirty="0" err="1"/>
              <a:t>Allomyces</a:t>
            </a:r>
            <a:r>
              <a:rPr lang="en-US" i="1" dirty="0"/>
              <a:t> </a:t>
            </a:r>
            <a:r>
              <a:rPr lang="en-US" i="1" dirty="0" err="1"/>
              <a:t>macrogynus</a:t>
            </a:r>
            <a:r>
              <a:rPr lang="en-US" i="1" dirty="0"/>
              <a:t> </a:t>
            </a:r>
            <a:endParaRPr lang="en-US" dirty="0"/>
          </a:p>
          <a:p>
            <a:pPr algn="just">
              <a:lnSpc>
                <a:spcPct val="200000"/>
              </a:lnSpc>
            </a:pPr>
            <a:r>
              <a:rPr lang="en-US" b="1" dirty="0"/>
              <a:t>c. </a:t>
            </a:r>
            <a:r>
              <a:rPr lang="en-US" b="1" dirty="0" err="1"/>
              <a:t>Heterogamy</a:t>
            </a:r>
            <a:r>
              <a:rPr lang="en-US" dirty="0"/>
              <a:t>: If gametes are dissimilar, one motile, another is non motile.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Monoblepharis</a:t>
            </a:r>
            <a:r>
              <a:rPr lang="en-US" i="1" dirty="0"/>
              <a:t> </a:t>
            </a:r>
            <a:r>
              <a:rPr lang="en-US" i="1" dirty="0" err="1"/>
              <a:t>polymorpha</a:t>
            </a:r>
            <a:r>
              <a:rPr lang="en-US" i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2. </a:t>
            </a:r>
            <a:r>
              <a:rPr lang="en-US" b="1" dirty="0" err="1"/>
              <a:t>Gametangial</a:t>
            </a:r>
            <a:r>
              <a:rPr lang="en-US" b="1" dirty="0"/>
              <a:t> contact ( </a:t>
            </a:r>
            <a:r>
              <a:rPr lang="en-US" b="1" dirty="0" err="1"/>
              <a:t>gametangy</a:t>
            </a:r>
            <a:r>
              <a:rPr lang="en-US" b="1" dirty="0"/>
              <a:t> / </a:t>
            </a:r>
            <a:r>
              <a:rPr lang="en-US" b="1" dirty="0" err="1"/>
              <a:t>oogamy</a:t>
            </a:r>
            <a:r>
              <a:rPr lang="en-US" b="1" dirty="0"/>
              <a:t> ): </a:t>
            </a:r>
            <a:r>
              <a:rPr lang="en-US" dirty="0"/>
              <a:t>Male and female </a:t>
            </a:r>
            <a:r>
              <a:rPr lang="en-US" dirty="0" err="1"/>
              <a:t>gametangia</a:t>
            </a:r>
            <a:r>
              <a:rPr lang="en-US" dirty="0"/>
              <a:t> come in contact . At the place of contact, dissolution of wall occurs and a fertilization tube is formed. The </a:t>
            </a:r>
            <a:r>
              <a:rPr lang="en-US" dirty="0" err="1"/>
              <a:t>conte</a:t>
            </a:r>
            <a:r>
              <a:rPr lang="en-US" dirty="0"/>
              <a:t> </a:t>
            </a:r>
            <a:r>
              <a:rPr lang="en-US" dirty="0" err="1"/>
              <a:t>nts</a:t>
            </a:r>
            <a:r>
              <a:rPr lang="en-US" dirty="0"/>
              <a:t> of male </a:t>
            </a:r>
            <a:r>
              <a:rPr lang="en-US" dirty="0" err="1"/>
              <a:t>gametangium</a:t>
            </a:r>
            <a:r>
              <a:rPr lang="en-US" dirty="0"/>
              <a:t> migrate into female </a:t>
            </a:r>
            <a:r>
              <a:rPr lang="en-US" dirty="0" err="1"/>
              <a:t>gametangium</a:t>
            </a:r>
            <a:r>
              <a:rPr lang="en-US" dirty="0"/>
              <a:t> through a pore or fertilization tube developed at the point of contact. The </a:t>
            </a:r>
            <a:r>
              <a:rPr lang="en-US" dirty="0" err="1"/>
              <a:t>gametangia</a:t>
            </a:r>
            <a:r>
              <a:rPr lang="en-US" dirty="0"/>
              <a:t> do not loose their identity.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Pythium</a:t>
            </a:r>
            <a:r>
              <a:rPr lang="en-US" i="1" dirty="0"/>
              <a:t> </a:t>
            </a:r>
            <a:r>
              <a:rPr lang="en-US" i="1" dirty="0" err="1"/>
              <a:t>aphanidermatum</a:t>
            </a:r>
            <a:r>
              <a:rPr lang="en-US" i="1" dirty="0"/>
              <a:t>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408218"/>
            <a:ext cx="39433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1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98434"/>
            <a:ext cx="906780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3. </a:t>
            </a:r>
            <a:r>
              <a:rPr lang="en-US" b="1" dirty="0" err="1"/>
              <a:t>Gametangial</a:t>
            </a:r>
            <a:r>
              <a:rPr lang="en-US" b="1" dirty="0"/>
              <a:t> copulation ( </a:t>
            </a:r>
            <a:r>
              <a:rPr lang="en-US" b="1" dirty="0" err="1"/>
              <a:t>gametangiogamy</a:t>
            </a:r>
            <a:r>
              <a:rPr lang="en-US" b="1" dirty="0"/>
              <a:t> ): </a:t>
            </a:r>
            <a:r>
              <a:rPr lang="en-US" dirty="0"/>
              <a:t>The </a:t>
            </a:r>
            <a:r>
              <a:rPr lang="en-US" dirty="0" err="1"/>
              <a:t>isogametangia</a:t>
            </a:r>
            <a:r>
              <a:rPr lang="en-US" dirty="0"/>
              <a:t> come in contact, their intervening wall dissolves leading to fusion of entire contents of two contacting </a:t>
            </a:r>
            <a:r>
              <a:rPr lang="en-US" dirty="0" err="1"/>
              <a:t>gametangia</a:t>
            </a:r>
            <a:r>
              <a:rPr lang="en-US" dirty="0"/>
              <a:t> to form a single </a:t>
            </a:r>
            <a:r>
              <a:rPr lang="en-US" dirty="0" err="1"/>
              <a:t>unit.Gametangia</a:t>
            </a:r>
            <a:r>
              <a:rPr lang="en-US" dirty="0"/>
              <a:t> loose their </a:t>
            </a:r>
            <a:r>
              <a:rPr lang="en-US" dirty="0" err="1"/>
              <a:t>identity.The</a:t>
            </a:r>
            <a:r>
              <a:rPr lang="en-US" dirty="0"/>
              <a:t> protoplasts fuse and the unit increases in size.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Rhizopus</a:t>
            </a:r>
            <a:r>
              <a:rPr lang="en-US" i="1" dirty="0"/>
              <a:t> </a:t>
            </a:r>
            <a:r>
              <a:rPr lang="en-US" i="1" dirty="0" err="1"/>
              <a:t>stolonifer</a:t>
            </a:r>
            <a:r>
              <a:rPr lang="en-US" i="1" dirty="0"/>
              <a:t>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3048000"/>
            <a:ext cx="862888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84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6" y="929565"/>
            <a:ext cx="8763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4. </a:t>
            </a:r>
            <a:r>
              <a:rPr lang="en-US" b="1" dirty="0" err="1"/>
              <a:t>Spermatiz</a:t>
            </a:r>
            <a:r>
              <a:rPr lang="en-US" b="1" dirty="0"/>
              <a:t> </a:t>
            </a:r>
            <a:r>
              <a:rPr lang="en-US" b="1" dirty="0" err="1"/>
              <a:t>ation</a:t>
            </a:r>
            <a:r>
              <a:rPr lang="en-US" dirty="0"/>
              <a:t>: Minute, </a:t>
            </a:r>
            <a:r>
              <a:rPr lang="en-US" dirty="0" err="1"/>
              <a:t>uninucleate</a:t>
            </a:r>
            <a:r>
              <a:rPr lang="en-US" dirty="0"/>
              <a:t> male cells called as </a:t>
            </a:r>
            <a:r>
              <a:rPr lang="en-US" dirty="0" err="1"/>
              <a:t>spermatia</a:t>
            </a:r>
            <a:r>
              <a:rPr lang="en-US" dirty="0"/>
              <a:t> which are produced on </a:t>
            </a:r>
            <a:r>
              <a:rPr lang="en-US" dirty="0" err="1"/>
              <a:t>spermatiophores</a:t>
            </a:r>
            <a:r>
              <a:rPr lang="en-US" dirty="0"/>
              <a:t> in a fruiting body ( </a:t>
            </a:r>
            <a:r>
              <a:rPr lang="en-US" dirty="0" err="1"/>
              <a:t>pycnium</a:t>
            </a:r>
            <a:r>
              <a:rPr lang="en-US" dirty="0"/>
              <a:t>) are carried to female reproductive structures called receptive hyphae. </a:t>
            </a:r>
            <a:r>
              <a:rPr lang="en-US" dirty="0" err="1"/>
              <a:t>Spermatia</a:t>
            </a:r>
            <a:r>
              <a:rPr lang="en-US" dirty="0"/>
              <a:t> and receptive hyphae come in contact and contents of male </a:t>
            </a:r>
            <a:r>
              <a:rPr lang="en-US" dirty="0" err="1"/>
              <a:t>spermatium</a:t>
            </a:r>
            <a:r>
              <a:rPr lang="en-US" dirty="0"/>
              <a:t> migrate into female receptive hypha, thus making the cell </a:t>
            </a:r>
            <a:r>
              <a:rPr lang="en-US" dirty="0" err="1"/>
              <a:t>binucleate</a:t>
            </a:r>
            <a:r>
              <a:rPr lang="en-US" dirty="0"/>
              <a:t>. This process is called </a:t>
            </a:r>
            <a:r>
              <a:rPr lang="en-US" dirty="0" err="1"/>
              <a:t>dikaryotization</a:t>
            </a:r>
            <a:r>
              <a:rPr lang="en-US" dirty="0"/>
              <a:t>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Puccinia</a:t>
            </a:r>
            <a:r>
              <a:rPr lang="en-US" i="1" dirty="0"/>
              <a:t> </a:t>
            </a:r>
            <a:r>
              <a:rPr lang="en-US" i="1" dirty="0" err="1"/>
              <a:t>graminis</a:t>
            </a:r>
            <a:r>
              <a:rPr lang="en-US" i="1" dirty="0"/>
              <a:t> </a:t>
            </a:r>
            <a:r>
              <a:rPr lang="en-US" i="1" dirty="0" err="1"/>
              <a:t>tritici</a:t>
            </a:r>
            <a:r>
              <a:rPr lang="en-US" i="1" dirty="0"/>
              <a:t>.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80014"/>
            <a:ext cx="3238500" cy="254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879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8991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Parasexual</a:t>
            </a:r>
            <a:r>
              <a:rPr lang="en-US" sz="2000" b="1" dirty="0"/>
              <a:t> cycle/</a:t>
            </a:r>
            <a:r>
              <a:rPr lang="en-US" sz="2000" b="1" dirty="0" err="1"/>
              <a:t>Parasexuality</a:t>
            </a:r>
            <a:r>
              <a:rPr lang="en-US" sz="2000" dirty="0"/>
              <a:t>: </a:t>
            </a:r>
            <a:r>
              <a:rPr lang="en-US" sz="2000" dirty="0" err="1"/>
              <a:t>Parasexual</a:t>
            </a:r>
            <a:r>
              <a:rPr lang="en-US" sz="2000" dirty="0"/>
              <a:t> cycle is a process in which </a:t>
            </a:r>
            <a:r>
              <a:rPr lang="en-US" sz="2000" dirty="0" err="1"/>
              <a:t>plasmogamy</a:t>
            </a:r>
            <a:r>
              <a:rPr lang="en-US" sz="2000" dirty="0"/>
              <a:t>, </a:t>
            </a:r>
            <a:r>
              <a:rPr lang="en-US" sz="2000" dirty="0" err="1"/>
              <a:t>karyogamy</a:t>
            </a:r>
            <a:r>
              <a:rPr lang="en-US" sz="2000" dirty="0"/>
              <a:t> and </a:t>
            </a:r>
            <a:r>
              <a:rPr lang="en-US" sz="2000" dirty="0" err="1"/>
              <a:t>haploidisation</a:t>
            </a:r>
            <a:r>
              <a:rPr lang="en-US" sz="2000" dirty="0"/>
              <a:t> takes but not at specified points in the life cycle of a fungus.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It was first discovered in 1952 by </a:t>
            </a:r>
            <a:r>
              <a:rPr lang="en-US" sz="2000" b="1" dirty="0" err="1"/>
              <a:t>Pontecorvo</a:t>
            </a:r>
            <a:r>
              <a:rPr lang="en-US" sz="2000" b="1" dirty="0"/>
              <a:t> and Roper in </a:t>
            </a:r>
            <a:r>
              <a:rPr lang="en-US" sz="2000" b="1" i="1" dirty="0" err="1"/>
              <a:t>Aspergillus</a:t>
            </a:r>
            <a:r>
              <a:rPr lang="en-US" sz="2000" b="1" i="1" dirty="0"/>
              <a:t> </a:t>
            </a:r>
            <a:r>
              <a:rPr lang="en-US" sz="2000" b="1" i="1" dirty="0" err="1"/>
              <a:t>nidulans</a:t>
            </a:r>
            <a:r>
              <a:rPr lang="en-US" sz="2000" b="1" dirty="0"/>
              <a:t>, the imperfect stage of </a:t>
            </a:r>
            <a:r>
              <a:rPr lang="en-US" sz="2000" b="1" i="1" dirty="0" err="1"/>
              <a:t>Emericella</a:t>
            </a:r>
            <a:r>
              <a:rPr lang="en-US" sz="2000" b="1" i="1" dirty="0"/>
              <a:t> </a:t>
            </a:r>
            <a:r>
              <a:rPr lang="en-US" sz="2000" b="1" i="1" dirty="0" err="1"/>
              <a:t>nidulans</a:t>
            </a:r>
            <a:r>
              <a:rPr lang="en-US" sz="2000" b="1" dirty="0"/>
              <a:t>.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b="1" dirty="0"/>
              <a:t>Different types of sexual spores: </a:t>
            </a:r>
            <a:r>
              <a:rPr lang="en-US" sz="2000" dirty="0"/>
              <a:t>Sexual spores are formed after meiosis, hence also called </a:t>
            </a:r>
            <a:r>
              <a:rPr lang="en-US" sz="2000" dirty="0" err="1"/>
              <a:t>meiospores</a:t>
            </a:r>
            <a:r>
              <a:rPr lang="en-US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1. Oospores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2. </a:t>
            </a:r>
            <a:r>
              <a:rPr lang="en-US" sz="2000" dirty="0" err="1"/>
              <a:t>Zygospores</a:t>
            </a: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3. </a:t>
            </a:r>
            <a:r>
              <a:rPr lang="en-US" sz="2000" dirty="0" err="1"/>
              <a:t>Ascospores</a:t>
            </a:r>
            <a:r>
              <a:rPr lang="en-US" sz="2000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4. </a:t>
            </a:r>
            <a:r>
              <a:rPr lang="en-US" sz="2000" dirty="0" err="1"/>
              <a:t>Basidiospores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83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33600"/>
            <a:ext cx="769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</a:rPr>
              <a:t>Thank You</a:t>
            </a:r>
            <a:endParaRPr lang="en-US" sz="11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8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Fungi general characters, definition of fungus, somatic structures, types of fungal </a:t>
            </a:r>
            <a:r>
              <a:rPr lang="en-US" sz="4000" b="1" dirty="0" err="1"/>
              <a:t>thalli</a:t>
            </a:r>
            <a:r>
              <a:rPr lang="en-US" sz="4000" b="1" dirty="0"/>
              <a:t>, fungal tissues, modifications of </a:t>
            </a:r>
            <a:r>
              <a:rPr lang="en-US" sz="4000" b="1" dirty="0" err="1"/>
              <a:t>thallus</a:t>
            </a:r>
            <a:r>
              <a:rPr lang="en-US" sz="4000" b="1" dirty="0"/>
              <a:t>, reproduction (asexual and sexual).	</a:t>
            </a:r>
          </a:p>
        </p:txBody>
      </p:sp>
    </p:spTree>
    <p:extLst>
      <p:ext uri="{BB962C8B-B14F-4D97-AF65-F5344CB8AC3E}">
        <p14:creationId xmlns:p14="http://schemas.microsoft.com/office/powerpoint/2010/main" val="591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3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Fungi: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Fungi are eukaryotic, spore bearing, filamentous, </a:t>
            </a:r>
            <a:r>
              <a:rPr lang="en-US" sz="2000" dirty="0" err="1"/>
              <a:t>achlorophyllous</a:t>
            </a:r>
            <a:r>
              <a:rPr lang="en-US" sz="2000" dirty="0"/>
              <a:t>, heterotrophic organisms that generally reproduce sexually and asexually and whose cell walls composed of chitin or cellulose (</a:t>
            </a:r>
            <a:r>
              <a:rPr lang="en-US" sz="2000" dirty="0" err="1"/>
              <a:t>oomycetes</a:t>
            </a:r>
            <a:r>
              <a:rPr lang="en-US" sz="2000" dirty="0"/>
              <a:t>) or both and exhibiting absorptive nutrition.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GENERAL CHARACTERISTICS OF FUNGI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Somatic </a:t>
            </a:r>
            <a:r>
              <a:rPr lang="en-US" sz="2000" dirty="0"/>
              <a:t>structures: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1. </a:t>
            </a:r>
            <a:r>
              <a:rPr lang="en-US" sz="2000" b="1" dirty="0" err="1"/>
              <a:t>Thallus</a:t>
            </a:r>
            <a:r>
              <a:rPr lang="en-US" sz="2000" b="1" dirty="0"/>
              <a:t>/ Soma </a:t>
            </a:r>
            <a:r>
              <a:rPr lang="en-US" sz="2000" dirty="0"/>
              <a:t>commonly called as vegetative body or fungal body.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2. </a:t>
            </a:r>
            <a:r>
              <a:rPr lang="en-US" sz="2000" b="1" dirty="0"/>
              <a:t>Hypha (hypha=web) ( pl. hyphae) </a:t>
            </a:r>
            <a:r>
              <a:rPr lang="en-US" sz="2000" dirty="0"/>
              <a:t>: Hypha is a thin, transparent, tubular filament filled with protoplasm. It is the unit of a mycelium.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3. </a:t>
            </a:r>
            <a:r>
              <a:rPr lang="en-US" sz="2000" b="1" dirty="0"/>
              <a:t>Mycelium (pl. mycelia): </a:t>
            </a:r>
            <a:r>
              <a:rPr lang="en-US" sz="2000" dirty="0"/>
              <a:t>A network of hyphae (aggregation of hyphae) constituting the filamentous </a:t>
            </a:r>
            <a:r>
              <a:rPr lang="en-US" sz="2000" dirty="0" err="1"/>
              <a:t>thallus</a:t>
            </a:r>
            <a:r>
              <a:rPr lang="en-US" sz="2000" dirty="0"/>
              <a:t> of a fungus. It may be </a:t>
            </a:r>
            <a:r>
              <a:rPr lang="en-US" sz="2000" dirty="0" err="1"/>
              <a:t>colourless</a:t>
            </a:r>
            <a:r>
              <a:rPr lang="en-US" sz="2000" dirty="0"/>
              <a:t> i.e., hyaline or </a:t>
            </a:r>
            <a:r>
              <a:rPr lang="en-US" sz="2000" dirty="0" err="1"/>
              <a:t>coloured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603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4" y="1600200"/>
            <a:ext cx="842889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35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5988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Types </a:t>
            </a:r>
            <a:r>
              <a:rPr lang="en-US" dirty="0"/>
              <a:t>of fungal </a:t>
            </a:r>
            <a:r>
              <a:rPr lang="en-US" dirty="0" err="1"/>
              <a:t>thalli</a:t>
            </a:r>
            <a:r>
              <a:rPr lang="en-US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1. Plasmodium (plasma = </a:t>
            </a:r>
            <a:r>
              <a:rPr lang="en-US" b="1" dirty="0" err="1"/>
              <a:t>moulded</a:t>
            </a:r>
            <a:r>
              <a:rPr lang="en-US" b="1" dirty="0"/>
              <a:t> body): </a:t>
            </a:r>
            <a:r>
              <a:rPr lang="en-US" dirty="0"/>
              <a:t>It is a naked, multinucleate mass of protoplasm moving and feeding in amoeboid fashion.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Plasmodiophora</a:t>
            </a:r>
            <a:r>
              <a:rPr lang="en-US" i="1" dirty="0"/>
              <a:t> </a:t>
            </a:r>
            <a:r>
              <a:rPr lang="en-US" i="1" dirty="0" err="1"/>
              <a:t>brassicae</a:t>
            </a:r>
            <a:r>
              <a:rPr lang="en-US" i="1" dirty="0"/>
              <a:t>. </a:t>
            </a:r>
            <a:r>
              <a:rPr lang="en-US" b="1" dirty="0" err="1"/>
              <a:t>Vikash</a:t>
            </a:r>
            <a:r>
              <a:rPr lang="en-US" b="1" dirty="0"/>
              <a:t> </a:t>
            </a:r>
            <a:r>
              <a:rPr lang="en-US" b="1" dirty="0" err="1"/>
              <a:t>kumar</a:t>
            </a:r>
            <a:r>
              <a:rPr lang="en-US" b="1" dirty="0"/>
              <a:t> Plant Pathology SKRAU, Bikaner 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2. Unicellular </a:t>
            </a:r>
            <a:r>
              <a:rPr lang="en-US" b="1" dirty="0" err="1"/>
              <a:t>thallus</a:t>
            </a:r>
            <a:r>
              <a:rPr lang="en-US" b="1" dirty="0"/>
              <a:t>: </a:t>
            </a:r>
            <a:r>
              <a:rPr lang="en-US" dirty="0"/>
              <a:t>consisting of a single cell.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Chytrids</a:t>
            </a:r>
            <a:r>
              <a:rPr lang="en-US" dirty="0"/>
              <a:t>, </a:t>
            </a:r>
            <a:r>
              <a:rPr lang="en-US" i="1" dirty="0" err="1"/>
              <a:t>Synchytrium</a:t>
            </a:r>
            <a:r>
              <a:rPr lang="en-US" dirty="0"/>
              <a:t>, yeast.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3. Multi cellular or filamentous </a:t>
            </a:r>
            <a:r>
              <a:rPr lang="en-US" b="1" dirty="0" err="1"/>
              <a:t>thallus</a:t>
            </a:r>
            <a:r>
              <a:rPr lang="en-US" b="1" dirty="0"/>
              <a:t> </a:t>
            </a:r>
            <a:r>
              <a:rPr lang="en-US" dirty="0"/>
              <a:t>: A true fungi are filamentous, consisting of filaments called hyphae. 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i="1" dirty="0" err="1"/>
              <a:t>Alternaria</a:t>
            </a:r>
            <a:r>
              <a:rPr lang="en-US" i="1" dirty="0"/>
              <a:t>, </a:t>
            </a:r>
            <a:r>
              <a:rPr lang="en-US" i="1" dirty="0" err="1"/>
              <a:t>Phytophthora</a:t>
            </a:r>
            <a:r>
              <a:rPr lang="en-US" i="1" dirty="0"/>
              <a:t>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 Fungi based on reproductive structures: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 </a:t>
            </a:r>
            <a:r>
              <a:rPr lang="en-US" b="1" dirty="0" err="1"/>
              <a:t>Holocarpic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holos</a:t>
            </a:r>
            <a:r>
              <a:rPr lang="en-US" dirty="0"/>
              <a:t>=whole+ </a:t>
            </a:r>
            <a:r>
              <a:rPr lang="en-US" dirty="0" err="1"/>
              <a:t>karpos</a:t>
            </a:r>
            <a:r>
              <a:rPr lang="en-US" dirty="0"/>
              <a:t> =fruit): If the </a:t>
            </a:r>
            <a:r>
              <a:rPr lang="en-US" dirty="0" err="1"/>
              <a:t>thallus</a:t>
            </a:r>
            <a:r>
              <a:rPr lang="en-US" dirty="0"/>
              <a:t> is entirely converted into reproductive structures, is called </a:t>
            </a:r>
            <a:r>
              <a:rPr lang="en-US" dirty="0" err="1"/>
              <a:t>holocarpic</a:t>
            </a:r>
            <a:r>
              <a:rPr lang="en-US" dirty="0"/>
              <a:t> </a:t>
            </a:r>
            <a:r>
              <a:rPr lang="en-US" dirty="0" err="1"/>
              <a:t>thallus</a:t>
            </a:r>
            <a:r>
              <a:rPr lang="en-US" dirty="0"/>
              <a:t>. </a:t>
            </a:r>
            <a:r>
              <a:rPr lang="en-US" dirty="0" err="1"/>
              <a:t>Eg.</a:t>
            </a:r>
            <a:r>
              <a:rPr lang="en-US" i="1" dirty="0" err="1"/>
              <a:t>Synchytrium</a:t>
            </a:r>
            <a:r>
              <a:rPr lang="en-US" i="1" dirty="0"/>
              <a:t>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 </a:t>
            </a:r>
            <a:r>
              <a:rPr lang="en-US" b="1" dirty="0" err="1"/>
              <a:t>Eucarpic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Eu</a:t>
            </a:r>
            <a:r>
              <a:rPr lang="en-US" dirty="0"/>
              <a:t>=</a:t>
            </a:r>
            <a:r>
              <a:rPr lang="en-US" dirty="0" err="1"/>
              <a:t>good+karpos</a:t>
            </a:r>
            <a:r>
              <a:rPr lang="en-US" dirty="0"/>
              <a:t>=fruit): If the </a:t>
            </a:r>
            <a:r>
              <a:rPr lang="en-US" dirty="0" err="1"/>
              <a:t>thallus</a:t>
            </a:r>
            <a:r>
              <a:rPr lang="en-US" dirty="0"/>
              <a:t> is differentiated into a vegetative part and a reproductive part is called </a:t>
            </a:r>
            <a:r>
              <a:rPr lang="en-US" dirty="0" err="1"/>
              <a:t>eucarpic</a:t>
            </a:r>
            <a:r>
              <a:rPr lang="en-US" dirty="0"/>
              <a:t> </a:t>
            </a:r>
            <a:r>
              <a:rPr lang="en-US" dirty="0" err="1"/>
              <a:t>thallus</a:t>
            </a:r>
            <a:r>
              <a:rPr lang="en-US" dirty="0"/>
              <a:t>. </a:t>
            </a:r>
            <a:r>
              <a:rPr lang="en-US" dirty="0" err="1"/>
              <a:t>Eg.</a:t>
            </a:r>
            <a:r>
              <a:rPr lang="en-US" i="1" dirty="0" err="1"/>
              <a:t>Pythium</a:t>
            </a:r>
            <a:r>
              <a:rPr lang="en-US" i="1" dirty="0"/>
              <a:t>, </a:t>
            </a:r>
            <a:r>
              <a:rPr lang="en-US" i="1" dirty="0" err="1"/>
              <a:t>Phytopthora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763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Presence on host: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 err="1"/>
              <a:t>Ectophytic</a:t>
            </a:r>
            <a:r>
              <a:rPr lang="en-US" sz="2000" b="1" dirty="0"/>
              <a:t> fungus: </a:t>
            </a:r>
            <a:r>
              <a:rPr lang="en-US" sz="2000" dirty="0"/>
              <a:t>If the fungal </a:t>
            </a:r>
            <a:r>
              <a:rPr lang="en-US" sz="2000" dirty="0" err="1"/>
              <a:t>thallus</a:t>
            </a:r>
            <a:r>
              <a:rPr lang="en-US" sz="2000" dirty="0"/>
              <a:t> is present on the surface of the host plant called </a:t>
            </a:r>
            <a:r>
              <a:rPr lang="en-US" sz="2000" dirty="0" err="1"/>
              <a:t>ectophytic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Erysiphe</a:t>
            </a:r>
            <a:r>
              <a:rPr lang="en-US" sz="2000" i="1" dirty="0"/>
              <a:t>, </a:t>
            </a:r>
            <a:r>
              <a:rPr lang="en-US" sz="2000" i="1" dirty="0" err="1"/>
              <a:t>Oidium</a:t>
            </a:r>
            <a:r>
              <a:rPr lang="en-US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000" b="1" dirty="0" err="1"/>
              <a:t>Endophytic</a:t>
            </a:r>
            <a:r>
              <a:rPr lang="en-US" sz="2000" b="1" dirty="0"/>
              <a:t> fungus</a:t>
            </a:r>
            <a:r>
              <a:rPr lang="en-US" sz="2000" dirty="0"/>
              <a:t>: If the fungus penetrates into the host cell/present inside the host called </a:t>
            </a:r>
            <a:r>
              <a:rPr lang="en-US" sz="2000" dirty="0" err="1"/>
              <a:t>endophytic</a:t>
            </a:r>
            <a:r>
              <a:rPr lang="en-US" sz="2000" dirty="0"/>
              <a:t>. 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Puccinia</a:t>
            </a:r>
            <a:r>
              <a:rPr lang="en-US" sz="20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Three types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intercellular </a:t>
            </a:r>
            <a:r>
              <a:rPr lang="en-US" sz="2000" dirty="0"/>
              <a:t>(between the cells)</a:t>
            </a:r>
            <a:r>
              <a:rPr lang="en-US" sz="2000" dirty="0" err="1"/>
              <a:t>Eg</a:t>
            </a:r>
            <a:r>
              <a:rPr lang="en-US" sz="2000" dirty="0"/>
              <a:t>. </a:t>
            </a:r>
            <a:r>
              <a:rPr lang="en-US" sz="2000" i="1" dirty="0" err="1"/>
              <a:t>Puccinia</a:t>
            </a:r>
            <a:r>
              <a:rPr lang="en-US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or </a:t>
            </a:r>
            <a:r>
              <a:rPr lang="en-US" sz="2000" b="1" dirty="0"/>
              <a:t>intra cellular </a:t>
            </a:r>
            <a:r>
              <a:rPr lang="en-US" sz="2000" dirty="0"/>
              <a:t>(within the cell).</a:t>
            </a:r>
            <a:r>
              <a:rPr lang="en-US" sz="2000" dirty="0" err="1"/>
              <a:t>Eg.</a:t>
            </a:r>
            <a:r>
              <a:rPr lang="en-US" sz="2000" i="1" dirty="0" err="1"/>
              <a:t>Ustilago</a:t>
            </a:r>
            <a:r>
              <a:rPr lang="en-US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nn-NO" sz="2000" dirty="0"/>
              <a:t>or </a:t>
            </a:r>
            <a:r>
              <a:rPr lang="nn-NO" sz="2000" b="1" dirty="0"/>
              <a:t>vascular</a:t>
            </a:r>
            <a:r>
              <a:rPr lang="nn-NO" sz="2000" dirty="0"/>
              <a:t>(xylem vessels) Eg. </a:t>
            </a:r>
            <a:r>
              <a:rPr lang="nn-NO" sz="2000" i="1" dirty="0"/>
              <a:t>Fusarium </a:t>
            </a:r>
            <a:endParaRPr lang="nn-NO" sz="2000" dirty="0"/>
          </a:p>
          <a:p>
            <a:pPr>
              <a:lnSpc>
                <a:spcPct val="150000"/>
              </a:lnSpc>
            </a:pPr>
            <a:r>
              <a:rPr lang="it-IT" sz="2000" dirty="0"/>
              <a:t>Inter cellular hyphae produce </a:t>
            </a:r>
            <a:r>
              <a:rPr lang="it-IT" sz="2000" b="1" dirty="0"/>
              <a:t>haustoria </a:t>
            </a:r>
            <a:endParaRPr lang="it-IT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Intra cellular mycelium absorb food directly. </a:t>
            </a:r>
          </a:p>
        </p:txBody>
      </p:sp>
    </p:spTree>
    <p:extLst>
      <p:ext uri="{BB962C8B-B14F-4D97-AF65-F5344CB8AC3E}">
        <p14:creationId xmlns:p14="http://schemas.microsoft.com/office/powerpoint/2010/main" val="272043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3" y="1209675"/>
            <a:ext cx="7178507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99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05683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Types of Hyphae: 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b="1" dirty="0"/>
              <a:t>(1.) </a:t>
            </a:r>
            <a:r>
              <a:rPr lang="en-US" b="1" dirty="0" err="1"/>
              <a:t>Septate</a:t>
            </a:r>
            <a:r>
              <a:rPr lang="en-US" b="1" dirty="0"/>
              <a:t> hypha</a:t>
            </a:r>
            <a:r>
              <a:rPr lang="en-US" dirty="0"/>
              <a:t>: (septum=hedge/partition) ( </a:t>
            </a:r>
            <a:r>
              <a:rPr lang="en-US" dirty="0" err="1"/>
              <a:t>pl.septa</a:t>
            </a:r>
            <a:r>
              <a:rPr lang="en-US" dirty="0"/>
              <a:t>) The cross walls in hyphae which divide the fungus into a number of compartments /cells are called septa. These hyphae called </a:t>
            </a:r>
            <a:r>
              <a:rPr lang="en-US" dirty="0" err="1"/>
              <a:t>septate</a:t>
            </a:r>
            <a:r>
              <a:rPr lang="en-US" dirty="0"/>
              <a:t> hypha. </a:t>
            </a:r>
            <a:r>
              <a:rPr lang="en-US" dirty="0" err="1"/>
              <a:t>Eg</a:t>
            </a:r>
            <a:r>
              <a:rPr lang="en-US" dirty="0"/>
              <a:t>. Higher fungi like </a:t>
            </a:r>
            <a:r>
              <a:rPr lang="en-US" dirty="0" err="1"/>
              <a:t>Ascomycotina</a:t>
            </a:r>
            <a:r>
              <a:rPr lang="en-US" dirty="0"/>
              <a:t>, </a:t>
            </a:r>
            <a:r>
              <a:rPr lang="en-US" dirty="0" err="1"/>
              <a:t>Basidiomycotina</a:t>
            </a:r>
            <a:r>
              <a:rPr lang="en-US" dirty="0"/>
              <a:t> and </a:t>
            </a:r>
            <a:r>
              <a:rPr lang="en-US" dirty="0" err="1"/>
              <a:t>Deuteromycotina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90" y="2971800"/>
            <a:ext cx="41052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8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1980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</dc:creator>
  <cp:lastModifiedBy>kk</cp:lastModifiedBy>
  <cp:revision>136</cp:revision>
  <dcterms:created xsi:type="dcterms:W3CDTF">2023-09-06T03:55:03Z</dcterms:created>
  <dcterms:modified xsi:type="dcterms:W3CDTF">2024-04-18T05:25:58Z</dcterms:modified>
</cp:coreProperties>
</file>